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1490" r:id="rId2"/>
    <p:sldId id="1495" r:id="rId3"/>
    <p:sldId id="1487" r:id="rId4"/>
    <p:sldId id="1486" r:id="rId5"/>
    <p:sldId id="1491" r:id="rId6"/>
    <p:sldId id="1493" r:id="rId7"/>
    <p:sldId id="1494" r:id="rId8"/>
    <p:sldId id="14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6222"/>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5F1CD-1D67-456E-A4A8-F3F2664C11AC}" type="datetimeFigureOut">
              <a:rPr lang="en-US" smtClean="0"/>
              <a:t>2/24/2023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1C37E-FF70-4497-B7C7-527F131D45D9}" type="slidenum">
              <a:rPr lang="en-US" smtClean="0"/>
              <a:t>‹#›</a:t>
            </a:fld>
            <a:endParaRPr lang="en-US" dirty="0"/>
          </a:p>
        </p:txBody>
      </p:sp>
    </p:spTree>
    <p:extLst>
      <p:ext uri="{BB962C8B-B14F-4D97-AF65-F5344CB8AC3E}">
        <p14:creationId xmlns:p14="http://schemas.microsoft.com/office/powerpoint/2010/main" val="351622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a plan designed to manage risks, you can be left to luck to dictate your success in retirement. And luck can be good…. Or bad. </a:t>
            </a:r>
          </a:p>
        </p:txBody>
      </p:sp>
      <p:sp>
        <p:nvSpPr>
          <p:cNvPr id="4" name="Slide Number Placeholder 3"/>
          <p:cNvSpPr>
            <a:spLocks noGrp="1"/>
          </p:cNvSpPr>
          <p:nvPr>
            <p:ph type="sldNum" sz="quarter" idx="5"/>
          </p:nvPr>
        </p:nvSpPr>
        <p:spPr/>
        <p:txBody>
          <a:bodyPr/>
          <a:lstStyle/>
          <a:p>
            <a:fld id="{B163E0A9-3EDE-47A7-AE3F-C25DD11AFB19}" type="slidenum">
              <a:rPr lang="en-US" smtClean="0"/>
              <a:t>3</a:t>
            </a:fld>
            <a:endParaRPr lang="en-US" dirty="0"/>
          </a:p>
        </p:txBody>
      </p:sp>
    </p:spTree>
    <p:extLst>
      <p:ext uri="{BB962C8B-B14F-4D97-AF65-F5344CB8AC3E}">
        <p14:creationId xmlns:p14="http://schemas.microsoft.com/office/powerpoint/2010/main" val="347351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a plan designed to manage risks, you can be left to luck to dictate your success in retirement. And luck can be good…. Or bad. </a:t>
            </a:r>
          </a:p>
        </p:txBody>
      </p:sp>
      <p:sp>
        <p:nvSpPr>
          <p:cNvPr id="4" name="Slide Number Placeholder 3"/>
          <p:cNvSpPr>
            <a:spLocks noGrp="1"/>
          </p:cNvSpPr>
          <p:nvPr>
            <p:ph type="sldNum" sz="quarter" idx="5"/>
          </p:nvPr>
        </p:nvSpPr>
        <p:spPr/>
        <p:txBody>
          <a:bodyPr/>
          <a:lstStyle/>
          <a:p>
            <a:fld id="{B163E0A9-3EDE-47A7-AE3F-C25DD11AFB19}" type="slidenum">
              <a:rPr lang="en-US" smtClean="0"/>
              <a:t>4</a:t>
            </a:fld>
            <a:endParaRPr lang="en-US" dirty="0"/>
          </a:p>
        </p:txBody>
      </p:sp>
    </p:spTree>
    <p:extLst>
      <p:ext uri="{BB962C8B-B14F-4D97-AF65-F5344CB8AC3E}">
        <p14:creationId xmlns:p14="http://schemas.microsoft.com/office/powerpoint/2010/main" val="120709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a plan designed to manage risks, you can be left to luck to dictate your success in retirement. And luck can be good…. Or bad. </a:t>
            </a:r>
          </a:p>
        </p:txBody>
      </p:sp>
      <p:sp>
        <p:nvSpPr>
          <p:cNvPr id="4" name="Slide Number Placeholder 3"/>
          <p:cNvSpPr>
            <a:spLocks noGrp="1"/>
          </p:cNvSpPr>
          <p:nvPr>
            <p:ph type="sldNum" sz="quarter" idx="5"/>
          </p:nvPr>
        </p:nvSpPr>
        <p:spPr/>
        <p:txBody>
          <a:bodyPr/>
          <a:lstStyle/>
          <a:p>
            <a:fld id="{B163E0A9-3EDE-47A7-AE3F-C25DD11AFB19}" type="slidenum">
              <a:rPr lang="en-US" smtClean="0"/>
              <a:t>5</a:t>
            </a:fld>
            <a:endParaRPr lang="en-US" dirty="0"/>
          </a:p>
        </p:txBody>
      </p:sp>
    </p:spTree>
    <p:extLst>
      <p:ext uri="{BB962C8B-B14F-4D97-AF65-F5344CB8AC3E}">
        <p14:creationId xmlns:p14="http://schemas.microsoft.com/office/powerpoint/2010/main" val="60956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555C-2DBD-4C4F-8577-4289C8E505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381FCF-9BB0-471B-8969-92D7B9C0F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138098-8A9E-44EA-B092-E3EC3D034BAC}"/>
              </a:ext>
            </a:extLst>
          </p:cNvPr>
          <p:cNvSpPr>
            <a:spLocks noGrp="1"/>
          </p:cNvSpPr>
          <p:nvPr>
            <p:ph type="dt" sz="half" idx="10"/>
          </p:nvPr>
        </p:nvSpPr>
        <p:spPr/>
        <p:txBody>
          <a:bodyPr/>
          <a:lstStyle/>
          <a:p>
            <a:fld id="{9DBEA4BC-224A-492C-8043-622728767108}" type="datetimeFigureOut">
              <a:rPr lang="en-US" smtClean="0"/>
              <a:t>2/24/2023</a:t>
            </a:fld>
            <a:endParaRPr lang="en-US" dirty="0"/>
          </a:p>
        </p:txBody>
      </p:sp>
      <p:sp>
        <p:nvSpPr>
          <p:cNvPr id="5" name="Footer Placeholder 4">
            <a:extLst>
              <a:ext uri="{FF2B5EF4-FFF2-40B4-BE49-F238E27FC236}">
                <a16:creationId xmlns:a16="http://schemas.microsoft.com/office/drawing/2014/main" id="{17B09A67-BFFC-4B27-B0E0-5ED72B450F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6D9EB3-E1AA-43C8-B52A-6F7472A2C3D3}"/>
              </a:ext>
            </a:extLst>
          </p:cNvPr>
          <p:cNvSpPr>
            <a:spLocks noGrp="1"/>
          </p:cNvSpPr>
          <p:nvPr>
            <p:ph type="sldNum" sz="quarter" idx="12"/>
          </p:nvPr>
        </p:nvSpPr>
        <p:spPr/>
        <p:txBody>
          <a:bodyPr/>
          <a:lstStyle/>
          <a:p>
            <a:fld id="{497C9581-2301-4B68-91C7-992E5DB0E9F9}" type="slidenum">
              <a:rPr lang="en-US" smtClean="0"/>
              <a:t>‹#›</a:t>
            </a:fld>
            <a:endParaRPr lang="en-US" dirty="0"/>
          </a:p>
        </p:txBody>
      </p:sp>
    </p:spTree>
    <p:extLst>
      <p:ext uri="{BB962C8B-B14F-4D97-AF65-F5344CB8AC3E}">
        <p14:creationId xmlns:p14="http://schemas.microsoft.com/office/powerpoint/2010/main" val="216213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38DC-80BD-4634-944C-55AEA7079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091E75-1AA1-420A-85FF-E780CA3247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C8783-83B1-4D33-8223-4F3688414B72}"/>
              </a:ext>
            </a:extLst>
          </p:cNvPr>
          <p:cNvSpPr>
            <a:spLocks noGrp="1"/>
          </p:cNvSpPr>
          <p:nvPr>
            <p:ph type="dt" sz="half" idx="10"/>
          </p:nvPr>
        </p:nvSpPr>
        <p:spPr/>
        <p:txBody>
          <a:bodyPr/>
          <a:lstStyle/>
          <a:p>
            <a:fld id="{9DBEA4BC-224A-492C-8043-622728767108}" type="datetimeFigureOut">
              <a:rPr lang="en-US" smtClean="0"/>
              <a:t>2/24/2023</a:t>
            </a:fld>
            <a:endParaRPr lang="en-US" dirty="0"/>
          </a:p>
        </p:txBody>
      </p:sp>
      <p:sp>
        <p:nvSpPr>
          <p:cNvPr id="5" name="Footer Placeholder 4">
            <a:extLst>
              <a:ext uri="{FF2B5EF4-FFF2-40B4-BE49-F238E27FC236}">
                <a16:creationId xmlns:a16="http://schemas.microsoft.com/office/drawing/2014/main" id="{804CF01D-8B26-437D-B9DA-2D5D9B5FD8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CFF908-D2C4-42E1-8E87-A75D979904A7}"/>
              </a:ext>
            </a:extLst>
          </p:cNvPr>
          <p:cNvSpPr>
            <a:spLocks noGrp="1"/>
          </p:cNvSpPr>
          <p:nvPr>
            <p:ph type="sldNum" sz="quarter" idx="12"/>
          </p:nvPr>
        </p:nvSpPr>
        <p:spPr/>
        <p:txBody>
          <a:bodyPr/>
          <a:lstStyle/>
          <a:p>
            <a:fld id="{497C9581-2301-4B68-91C7-992E5DB0E9F9}" type="slidenum">
              <a:rPr lang="en-US" smtClean="0"/>
              <a:t>‹#›</a:t>
            </a:fld>
            <a:endParaRPr lang="en-US" dirty="0"/>
          </a:p>
        </p:txBody>
      </p:sp>
    </p:spTree>
    <p:extLst>
      <p:ext uri="{BB962C8B-B14F-4D97-AF65-F5344CB8AC3E}">
        <p14:creationId xmlns:p14="http://schemas.microsoft.com/office/powerpoint/2010/main" val="80184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C1A71A-A010-48FE-B57C-EF57E1932D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AD8FF3-2C35-4CA5-BE4F-A9D17D664D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036B6-E539-4046-ACC6-FC51A00AA8B8}"/>
              </a:ext>
            </a:extLst>
          </p:cNvPr>
          <p:cNvSpPr>
            <a:spLocks noGrp="1"/>
          </p:cNvSpPr>
          <p:nvPr>
            <p:ph type="dt" sz="half" idx="10"/>
          </p:nvPr>
        </p:nvSpPr>
        <p:spPr/>
        <p:txBody>
          <a:bodyPr/>
          <a:lstStyle/>
          <a:p>
            <a:fld id="{9DBEA4BC-224A-492C-8043-622728767108}" type="datetimeFigureOut">
              <a:rPr lang="en-US" smtClean="0"/>
              <a:t>2/24/2023</a:t>
            </a:fld>
            <a:endParaRPr lang="en-US" dirty="0"/>
          </a:p>
        </p:txBody>
      </p:sp>
      <p:sp>
        <p:nvSpPr>
          <p:cNvPr id="5" name="Footer Placeholder 4">
            <a:extLst>
              <a:ext uri="{FF2B5EF4-FFF2-40B4-BE49-F238E27FC236}">
                <a16:creationId xmlns:a16="http://schemas.microsoft.com/office/drawing/2014/main" id="{167C81EC-231F-4C3D-AD3A-899D4A957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9762D9-7EF4-48BB-AFA6-7D2A1C815FCB}"/>
              </a:ext>
            </a:extLst>
          </p:cNvPr>
          <p:cNvSpPr>
            <a:spLocks noGrp="1"/>
          </p:cNvSpPr>
          <p:nvPr>
            <p:ph type="sldNum" sz="quarter" idx="12"/>
          </p:nvPr>
        </p:nvSpPr>
        <p:spPr/>
        <p:txBody>
          <a:bodyPr/>
          <a:lstStyle/>
          <a:p>
            <a:fld id="{497C9581-2301-4B68-91C7-992E5DB0E9F9}" type="slidenum">
              <a:rPr lang="en-US" smtClean="0"/>
              <a:t>‹#›</a:t>
            </a:fld>
            <a:endParaRPr lang="en-US" dirty="0"/>
          </a:p>
        </p:txBody>
      </p:sp>
    </p:spTree>
    <p:extLst>
      <p:ext uri="{BB962C8B-B14F-4D97-AF65-F5344CB8AC3E}">
        <p14:creationId xmlns:p14="http://schemas.microsoft.com/office/powerpoint/2010/main" val="47652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407E21D-CA94-444D-8560-E4805712AA11}" type="slidenum">
              <a:rPr lang="en-US" smtClean="0"/>
              <a:pPr/>
              <a:t>‹#›</a:t>
            </a:fld>
            <a:endParaRPr lang="en-US" dirty="0"/>
          </a:p>
        </p:txBody>
      </p:sp>
      <p:sp>
        <p:nvSpPr>
          <p:cNvPr id="2" name="Rectangle 1">
            <a:extLst>
              <a:ext uri="{FF2B5EF4-FFF2-40B4-BE49-F238E27FC236}">
                <a16:creationId xmlns:a16="http://schemas.microsoft.com/office/drawing/2014/main" id="{A387E38E-5F46-4EF8-BC31-732553958BDD}"/>
              </a:ext>
            </a:extLst>
          </p:cNvPr>
          <p:cNvSpPr/>
          <p:nvPr userDrawn="1"/>
        </p:nvSpPr>
        <p:spPr>
          <a:xfrm>
            <a:off x="713917" y="6082960"/>
            <a:ext cx="11016808" cy="63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6002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3014-D172-4C94-89B4-ABEB33E2FA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A3B7D6-C6FE-4377-BBD5-45D72CC93A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198EE-0AF0-4506-AE38-4455E14652A1}"/>
              </a:ext>
            </a:extLst>
          </p:cNvPr>
          <p:cNvSpPr>
            <a:spLocks noGrp="1"/>
          </p:cNvSpPr>
          <p:nvPr>
            <p:ph type="dt" sz="half" idx="10"/>
          </p:nvPr>
        </p:nvSpPr>
        <p:spPr/>
        <p:txBody>
          <a:bodyPr/>
          <a:lstStyle/>
          <a:p>
            <a:fld id="{9DBEA4BC-224A-492C-8043-622728767108}" type="datetimeFigureOut">
              <a:rPr lang="en-US" smtClean="0"/>
              <a:t>2/24/2023</a:t>
            </a:fld>
            <a:endParaRPr lang="en-US" dirty="0"/>
          </a:p>
        </p:txBody>
      </p:sp>
      <p:sp>
        <p:nvSpPr>
          <p:cNvPr id="5" name="Footer Placeholder 4">
            <a:extLst>
              <a:ext uri="{FF2B5EF4-FFF2-40B4-BE49-F238E27FC236}">
                <a16:creationId xmlns:a16="http://schemas.microsoft.com/office/drawing/2014/main" id="{D8A1AF63-0DEB-445B-8770-103A73C7F2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D6EBCA-AE31-4479-8AFF-0B3534973E28}"/>
              </a:ext>
            </a:extLst>
          </p:cNvPr>
          <p:cNvSpPr>
            <a:spLocks noGrp="1"/>
          </p:cNvSpPr>
          <p:nvPr>
            <p:ph type="sldNum" sz="quarter" idx="12"/>
          </p:nvPr>
        </p:nvSpPr>
        <p:spPr/>
        <p:txBody>
          <a:bodyPr/>
          <a:lstStyle/>
          <a:p>
            <a:fld id="{497C9581-2301-4B68-91C7-992E5DB0E9F9}" type="slidenum">
              <a:rPr lang="en-US" smtClean="0"/>
              <a:t>‹#›</a:t>
            </a:fld>
            <a:endParaRPr lang="en-US" dirty="0"/>
          </a:p>
        </p:txBody>
      </p:sp>
    </p:spTree>
    <p:extLst>
      <p:ext uri="{BB962C8B-B14F-4D97-AF65-F5344CB8AC3E}">
        <p14:creationId xmlns:p14="http://schemas.microsoft.com/office/powerpoint/2010/main" val="246070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CA6E-BC21-4607-941A-B3D832E07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BFEDC0-B526-4628-9499-A758F9A785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1131EA-1F46-4DEF-9774-186C16049687}"/>
              </a:ext>
            </a:extLst>
          </p:cNvPr>
          <p:cNvSpPr>
            <a:spLocks noGrp="1"/>
          </p:cNvSpPr>
          <p:nvPr>
            <p:ph type="dt" sz="half" idx="10"/>
          </p:nvPr>
        </p:nvSpPr>
        <p:spPr/>
        <p:txBody>
          <a:bodyPr/>
          <a:lstStyle/>
          <a:p>
            <a:fld id="{9DBEA4BC-224A-492C-8043-622728767108}" type="datetimeFigureOut">
              <a:rPr lang="en-US" smtClean="0"/>
              <a:t>2/24/2023</a:t>
            </a:fld>
            <a:endParaRPr lang="en-US" dirty="0"/>
          </a:p>
        </p:txBody>
      </p:sp>
      <p:sp>
        <p:nvSpPr>
          <p:cNvPr id="5" name="Footer Placeholder 4">
            <a:extLst>
              <a:ext uri="{FF2B5EF4-FFF2-40B4-BE49-F238E27FC236}">
                <a16:creationId xmlns:a16="http://schemas.microsoft.com/office/drawing/2014/main" id="{703874F9-B196-4D87-AF8C-1A80ADE637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DE4B1F-9A95-4D82-9752-591F9AB94FD7}"/>
              </a:ext>
            </a:extLst>
          </p:cNvPr>
          <p:cNvSpPr>
            <a:spLocks noGrp="1"/>
          </p:cNvSpPr>
          <p:nvPr>
            <p:ph type="sldNum" sz="quarter" idx="12"/>
          </p:nvPr>
        </p:nvSpPr>
        <p:spPr/>
        <p:txBody>
          <a:bodyPr/>
          <a:lstStyle/>
          <a:p>
            <a:fld id="{497C9581-2301-4B68-91C7-992E5DB0E9F9}" type="slidenum">
              <a:rPr lang="en-US" smtClean="0"/>
              <a:t>‹#›</a:t>
            </a:fld>
            <a:endParaRPr lang="en-US" dirty="0"/>
          </a:p>
        </p:txBody>
      </p:sp>
    </p:spTree>
    <p:extLst>
      <p:ext uri="{BB962C8B-B14F-4D97-AF65-F5344CB8AC3E}">
        <p14:creationId xmlns:p14="http://schemas.microsoft.com/office/powerpoint/2010/main" val="260419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F1B5-D159-4440-B5E0-B2B71B1FD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3B031-0FE8-46FA-BE89-47CCFCBB75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78FDB9-7975-4F11-BBE8-EEE6C8440D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4BE0EE-6CD7-4844-8BAB-C3BDF5AD6A52}"/>
              </a:ext>
            </a:extLst>
          </p:cNvPr>
          <p:cNvSpPr>
            <a:spLocks noGrp="1"/>
          </p:cNvSpPr>
          <p:nvPr>
            <p:ph type="dt" sz="half" idx="10"/>
          </p:nvPr>
        </p:nvSpPr>
        <p:spPr/>
        <p:txBody>
          <a:bodyPr/>
          <a:lstStyle/>
          <a:p>
            <a:fld id="{9DBEA4BC-224A-492C-8043-622728767108}" type="datetimeFigureOut">
              <a:rPr lang="en-US" smtClean="0"/>
              <a:t>2/24/2023</a:t>
            </a:fld>
            <a:endParaRPr lang="en-US" dirty="0"/>
          </a:p>
        </p:txBody>
      </p:sp>
      <p:sp>
        <p:nvSpPr>
          <p:cNvPr id="6" name="Footer Placeholder 5">
            <a:extLst>
              <a:ext uri="{FF2B5EF4-FFF2-40B4-BE49-F238E27FC236}">
                <a16:creationId xmlns:a16="http://schemas.microsoft.com/office/drawing/2014/main" id="{3CD70BC2-3C34-49A8-97D2-FA65B96C05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0E45DD-6733-41D1-90D5-5A66BF65D9F0}"/>
              </a:ext>
            </a:extLst>
          </p:cNvPr>
          <p:cNvSpPr>
            <a:spLocks noGrp="1"/>
          </p:cNvSpPr>
          <p:nvPr>
            <p:ph type="sldNum" sz="quarter" idx="12"/>
          </p:nvPr>
        </p:nvSpPr>
        <p:spPr/>
        <p:txBody>
          <a:bodyPr/>
          <a:lstStyle/>
          <a:p>
            <a:fld id="{497C9581-2301-4B68-91C7-992E5DB0E9F9}" type="slidenum">
              <a:rPr lang="en-US" smtClean="0"/>
              <a:t>‹#›</a:t>
            </a:fld>
            <a:endParaRPr lang="en-US" dirty="0"/>
          </a:p>
        </p:txBody>
      </p:sp>
    </p:spTree>
    <p:extLst>
      <p:ext uri="{BB962C8B-B14F-4D97-AF65-F5344CB8AC3E}">
        <p14:creationId xmlns:p14="http://schemas.microsoft.com/office/powerpoint/2010/main" val="396482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CDC4-4902-4973-9907-99498EF160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B98536-3754-4196-BCDD-804CDEF5A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161930-42A4-4717-96A3-E8F4C23571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39ABFF-F14C-4F83-8515-6DDE52DB6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657081-F3FA-4205-8573-15C1CC7C52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60865A-9B36-40DD-8DD1-52833ED54B28}"/>
              </a:ext>
            </a:extLst>
          </p:cNvPr>
          <p:cNvSpPr>
            <a:spLocks noGrp="1"/>
          </p:cNvSpPr>
          <p:nvPr>
            <p:ph type="dt" sz="half" idx="10"/>
          </p:nvPr>
        </p:nvSpPr>
        <p:spPr/>
        <p:txBody>
          <a:bodyPr/>
          <a:lstStyle/>
          <a:p>
            <a:fld id="{9DBEA4BC-224A-492C-8043-622728767108}" type="datetimeFigureOut">
              <a:rPr lang="en-US" smtClean="0"/>
              <a:t>2/24/2023</a:t>
            </a:fld>
            <a:endParaRPr lang="en-US" dirty="0"/>
          </a:p>
        </p:txBody>
      </p:sp>
      <p:sp>
        <p:nvSpPr>
          <p:cNvPr id="8" name="Footer Placeholder 7">
            <a:extLst>
              <a:ext uri="{FF2B5EF4-FFF2-40B4-BE49-F238E27FC236}">
                <a16:creationId xmlns:a16="http://schemas.microsoft.com/office/drawing/2014/main" id="{34F4E58C-37F0-44E8-8647-06A3B7C4F06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F6246D-6F6D-42F6-9D3A-6CEC98BDE52F}"/>
              </a:ext>
            </a:extLst>
          </p:cNvPr>
          <p:cNvSpPr>
            <a:spLocks noGrp="1"/>
          </p:cNvSpPr>
          <p:nvPr>
            <p:ph type="sldNum" sz="quarter" idx="12"/>
          </p:nvPr>
        </p:nvSpPr>
        <p:spPr/>
        <p:txBody>
          <a:bodyPr/>
          <a:lstStyle/>
          <a:p>
            <a:fld id="{497C9581-2301-4B68-91C7-992E5DB0E9F9}" type="slidenum">
              <a:rPr lang="en-US" smtClean="0"/>
              <a:t>‹#›</a:t>
            </a:fld>
            <a:endParaRPr lang="en-US" dirty="0"/>
          </a:p>
        </p:txBody>
      </p:sp>
    </p:spTree>
    <p:extLst>
      <p:ext uri="{BB962C8B-B14F-4D97-AF65-F5344CB8AC3E}">
        <p14:creationId xmlns:p14="http://schemas.microsoft.com/office/powerpoint/2010/main" val="332466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5874-6DD1-4314-B913-757445A1DD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3AF86D-7C67-4E15-999B-46F545A725F2}"/>
              </a:ext>
            </a:extLst>
          </p:cNvPr>
          <p:cNvSpPr>
            <a:spLocks noGrp="1"/>
          </p:cNvSpPr>
          <p:nvPr>
            <p:ph type="dt" sz="half" idx="10"/>
          </p:nvPr>
        </p:nvSpPr>
        <p:spPr/>
        <p:txBody>
          <a:bodyPr/>
          <a:lstStyle/>
          <a:p>
            <a:fld id="{9DBEA4BC-224A-492C-8043-622728767108}" type="datetimeFigureOut">
              <a:rPr lang="en-US" smtClean="0"/>
              <a:t>2/24/2023</a:t>
            </a:fld>
            <a:endParaRPr lang="en-US" dirty="0"/>
          </a:p>
        </p:txBody>
      </p:sp>
      <p:sp>
        <p:nvSpPr>
          <p:cNvPr id="4" name="Footer Placeholder 3">
            <a:extLst>
              <a:ext uri="{FF2B5EF4-FFF2-40B4-BE49-F238E27FC236}">
                <a16:creationId xmlns:a16="http://schemas.microsoft.com/office/drawing/2014/main" id="{879C1C26-E15C-49EB-9B19-65A827CDFA6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1340CDC-AD50-4694-A0D0-7437B4E83CE0}"/>
              </a:ext>
            </a:extLst>
          </p:cNvPr>
          <p:cNvSpPr>
            <a:spLocks noGrp="1"/>
          </p:cNvSpPr>
          <p:nvPr>
            <p:ph type="sldNum" sz="quarter" idx="12"/>
          </p:nvPr>
        </p:nvSpPr>
        <p:spPr/>
        <p:txBody>
          <a:bodyPr/>
          <a:lstStyle/>
          <a:p>
            <a:fld id="{497C9581-2301-4B68-91C7-992E5DB0E9F9}" type="slidenum">
              <a:rPr lang="en-US" smtClean="0"/>
              <a:t>‹#›</a:t>
            </a:fld>
            <a:endParaRPr lang="en-US" dirty="0"/>
          </a:p>
        </p:txBody>
      </p:sp>
    </p:spTree>
    <p:extLst>
      <p:ext uri="{BB962C8B-B14F-4D97-AF65-F5344CB8AC3E}">
        <p14:creationId xmlns:p14="http://schemas.microsoft.com/office/powerpoint/2010/main" val="8797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BA86A3-9C76-4814-A54C-92658476CD9D}"/>
              </a:ext>
            </a:extLst>
          </p:cNvPr>
          <p:cNvSpPr>
            <a:spLocks noGrp="1"/>
          </p:cNvSpPr>
          <p:nvPr>
            <p:ph type="dt" sz="half" idx="10"/>
          </p:nvPr>
        </p:nvSpPr>
        <p:spPr/>
        <p:txBody>
          <a:bodyPr/>
          <a:lstStyle/>
          <a:p>
            <a:fld id="{9DBEA4BC-224A-492C-8043-622728767108}" type="datetimeFigureOut">
              <a:rPr lang="en-US" smtClean="0"/>
              <a:t>2/24/2023</a:t>
            </a:fld>
            <a:endParaRPr lang="en-US" dirty="0"/>
          </a:p>
        </p:txBody>
      </p:sp>
      <p:sp>
        <p:nvSpPr>
          <p:cNvPr id="3" name="Footer Placeholder 2">
            <a:extLst>
              <a:ext uri="{FF2B5EF4-FFF2-40B4-BE49-F238E27FC236}">
                <a16:creationId xmlns:a16="http://schemas.microsoft.com/office/drawing/2014/main" id="{F8702D83-222F-4A27-A789-FA5676C3C6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F137CF-E1E8-4498-9375-5341CA1896A1}"/>
              </a:ext>
            </a:extLst>
          </p:cNvPr>
          <p:cNvSpPr>
            <a:spLocks noGrp="1"/>
          </p:cNvSpPr>
          <p:nvPr>
            <p:ph type="sldNum" sz="quarter" idx="12"/>
          </p:nvPr>
        </p:nvSpPr>
        <p:spPr/>
        <p:txBody>
          <a:bodyPr/>
          <a:lstStyle/>
          <a:p>
            <a:fld id="{497C9581-2301-4B68-91C7-992E5DB0E9F9}" type="slidenum">
              <a:rPr lang="en-US" smtClean="0"/>
              <a:t>‹#›</a:t>
            </a:fld>
            <a:endParaRPr lang="en-US" dirty="0"/>
          </a:p>
        </p:txBody>
      </p:sp>
    </p:spTree>
    <p:extLst>
      <p:ext uri="{BB962C8B-B14F-4D97-AF65-F5344CB8AC3E}">
        <p14:creationId xmlns:p14="http://schemas.microsoft.com/office/powerpoint/2010/main" val="170911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107D-363F-4D7A-B3AD-BA1D3C7D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DA1294-F173-48F2-80C7-45A1DCFC3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0A184-8E94-4AEC-9D2C-AFC4D115B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8B7E9-CCEC-4102-A898-396CE0642D96}"/>
              </a:ext>
            </a:extLst>
          </p:cNvPr>
          <p:cNvSpPr>
            <a:spLocks noGrp="1"/>
          </p:cNvSpPr>
          <p:nvPr>
            <p:ph type="dt" sz="half" idx="10"/>
          </p:nvPr>
        </p:nvSpPr>
        <p:spPr/>
        <p:txBody>
          <a:bodyPr/>
          <a:lstStyle/>
          <a:p>
            <a:fld id="{9DBEA4BC-224A-492C-8043-622728767108}" type="datetimeFigureOut">
              <a:rPr lang="en-US" smtClean="0"/>
              <a:t>2/24/2023</a:t>
            </a:fld>
            <a:endParaRPr lang="en-US" dirty="0"/>
          </a:p>
        </p:txBody>
      </p:sp>
      <p:sp>
        <p:nvSpPr>
          <p:cNvPr id="6" name="Footer Placeholder 5">
            <a:extLst>
              <a:ext uri="{FF2B5EF4-FFF2-40B4-BE49-F238E27FC236}">
                <a16:creationId xmlns:a16="http://schemas.microsoft.com/office/drawing/2014/main" id="{351BAA00-5CFF-423C-808E-CB6C69A3EE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53E8EA-6554-419D-B8CD-D3D83B133930}"/>
              </a:ext>
            </a:extLst>
          </p:cNvPr>
          <p:cNvSpPr>
            <a:spLocks noGrp="1"/>
          </p:cNvSpPr>
          <p:nvPr>
            <p:ph type="sldNum" sz="quarter" idx="12"/>
          </p:nvPr>
        </p:nvSpPr>
        <p:spPr/>
        <p:txBody>
          <a:bodyPr/>
          <a:lstStyle/>
          <a:p>
            <a:fld id="{497C9581-2301-4B68-91C7-992E5DB0E9F9}" type="slidenum">
              <a:rPr lang="en-US" smtClean="0"/>
              <a:t>‹#›</a:t>
            </a:fld>
            <a:endParaRPr lang="en-US" dirty="0"/>
          </a:p>
        </p:txBody>
      </p:sp>
    </p:spTree>
    <p:extLst>
      <p:ext uri="{BB962C8B-B14F-4D97-AF65-F5344CB8AC3E}">
        <p14:creationId xmlns:p14="http://schemas.microsoft.com/office/powerpoint/2010/main" val="205911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A49E-1AB5-4EEC-9F77-72F16FB90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9AF7E2-6CB7-4F47-A017-3F7C0045D1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5E7A052-7CF3-4F6B-BFA4-D53780329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7C7328-3AE2-4AE1-B7FE-DC56DA144D7C}"/>
              </a:ext>
            </a:extLst>
          </p:cNvPr>
          <p:cNvSpPr>
            <a:spLocks noGrp="1"/>
          </p:cNvSpPr>
          <p:nvPr>
            <p:ph type="dt" sz="half" idx="10"/>
          </p:nvPr>
        </p:nvSpPr>
        <p:spPr/>
        <p:txBody>
          <a:bodyPr/>
          <a:lstStyle/>
          <a:p>
            <a:fld id="{9DBEA4BC-224A-492C-8043-622728767108}" type="datetimeFigureOut">
              <a:rPr lang="en-US" smtClean="0"/>
              <a:t>2/24/2023</a:t>
            </a:fld>
            <a:endParaRPr lang="en-US" dirty="0"/>
          </a:p>
        </p:txBody>
      </p:sp>
      <p:sp>
        <p:nvSpPr>
          <p:cNvPr id="6" name="Footer Placeholder 5">
            <a:extLst>
              <a:ext uri="{FF2B5EF4-FFF2-40B4-BE49-F238E27FC236}">
                <a16:creationId xmlns:a16="http://schemas.microsoft.com/office/drawing/2014/main" id="{CA4BF9A4-EC39-4CDB-9DFD-6BE977C02E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E72ACB-F5E8-4C24-A6A5-0DC26FF7E86D}"/>
              </a:ext>
            </a:extLst>
          </p:cNvPr>
          <p:cNvSpPr>
            <a:spLocks noGrp="1"/>
          </p:cNvSpPr>
          <p:nvPr>
            <p:ph type="sldNum" sz="quarter" idx="12"/>
          </p:nvPr>
        </p:nvSpPr>
        <p:spPr/>
        <p:txBody>
          <a:bodyPr/>
          <a:lstStyle/>
          <a:p>
            <a:fld id="{497C9581-2301-4B68-91C7-992E5DB0E9F9}" type="slidenum">
              <a:rPr lang="en-US" smtClean="0"/>
              <a:t>‹#›</a:t>
            </a:fld>
            <a:endParaRPr lang="en-US" dirty="0"/>
          </a:p>
        </p:txBody>
      </p:sp>
    </p:spTree>
    <p:extLst>
      <p:ext uri="{BB962C8B-B14F-4D97-AF65-F5344CB8AC3E}">
        <p14:creationId xmlns:p14="http://schemas.microsoft.com/office/powerpoint/2010/main" val="343537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D8EEDD-E964-4553-AB1F-0319CABE9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27C029-8048-45EF-A8ED-0E9082DD8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831F3-6757-4A53-B88F-C2E95FDA78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EA4BC-224A-492C-8043-622728767108}" type="datetimeFigureOut">
              <a:rPr lang="en-US" smtClean="0"/>
              <a:t>2/24/2023</a:t>
            </a:fld>
            <a:endParaRPr lang="en-US" dirty="0"/>
          </a:p>
        </p:txBody>
      </p:sp>
      <p:sp>
        <p:nvSpPr>
          <p:cNvPr id="5" name="Footer Placeholder 4">
            <a:extLst>
              <a:ext uri="{FF2B5EF4-FFF2-40B4-BE49-F238E27FC236}">
                <a16:creationId xmlns:a16="http://schemas.microsoft.com/office/drawing/2014/main" id="{C7D10B36-9506-4A21-BB9B-0111AF634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0147C09-D9E7-4AD6-B1BC-241BEA5C0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C9581-2301-4B68-91C7-992E5DB0E9F9}" type="slidenum">
              <a:rPr lang="en-US" smtClean="0"/>
              <a:t>‹#›</a:t>
            </a:fld>
            <a:endParaRPr lang="en-US" dirty="0"/>
          </a:p>
        </p:txBody>
      </p:sp>
    </p:spTree>
    <p:extLst>
      <p:ext uri="{BB962C8B-B14F-4D97-AF65-F5344CB8AC3E}">
        <p14:creationId xmlns:p14="http://schemas.microsoft.com/office/powerpoint/2010/main" val="226084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advisorperspectives.com/articles/2022/03/21/2025-the-post-ken-fisher-world-of-annuities" TargetMode="External"/><Relationship Id="rId13" Type="http://schemas.openxmlformats.org/officeDocument/2006/relationships/hyperlink" Target="https://www.advisorperspectives.com/articles/2022/01/11/how-the-fed-is-saving-money-market-funds?utm_source=boomtrain&amp;utm_medium=email&amp;utm_campaign&amp;utm_content&amp;utm_term&amp;bt_ee=lebwyyY1ljfQMpyDGoM3ruvIyUVzPvPj2ey%2Brh8WKMZ8InHhsoJP0APO2m%2Fx1fSY&amp;bt_ts=1641985312618" TargetMode="External"/><Relationship Id="rId18" Type="http://schemas.openxmlformats.org/officeDocument/2006/relationships/hyperlink" Target="https://www.advisorperspectives.com/articles/2022/06/21/the-emperor-of-all-risks" TargetMode="External"/><Relationship Id="rId26" Type="http://schemas.openxmlformats.org/officeDocument/2006/relationships/hyperlink" Target="https://www.advisorperspectives.com/articles/2023/01/31/the-fiction-of-safe-withdrawal-rates" TargetMode="External"/><Relationship Id="rId3" Type="http://schemas.openxmlformats.org/officeDocument/2006/relationships/image" Target="../media/image2.png"/><Relationship Id="rId21" Type="http://schemas.openxmlformats.org/officeDocument/2006/relationships/hyperlink" Target="https://www.advisorperspectives.com/articles/2022/09/23/the-price-the-u-s-will-pay-for-faster-recovery" TargetMode="External"/><Relationship Id="rId7" Type="http://schemas.openxmlformats.org/officeDocument/2006/relationships/hyperlink" Target="https://www.advisorperspectives.com/articles/2022/04/29/the-income-annuity-is-the-constrained-investors-life-jacket" TargetMode="External"/><Relationship Id="rId12" Type="http://schemas.openxmlformats.org/officeDocument/2006/relationships/hyperlink" Target="https://www.advisorperspectives.com/articles/2022/01/20/man-youve-got-this-or-maybe-not" TargetMode="External"/><Relationship Id="rId17" Type="http://schemas.openxmlformats.org/officeDocument/2006/relationships/hyperlink" Target="https://www.advisorperspectives.com/articles/2021/11/30/there-is-no-safe-withdrawal-rate" TargetMode="External"/><Relationship Id="rId25" Type="http://schemas.openxmlformats.org/officeDocument/2006/relationships/hyperlink" Target="https://www.advisorperspectives.com/articles/2023/01/17/will-rias-be-liable-for-failed-retirement-income-planning" TargetMode="External"/><Relationship Id="rId2" Type="http://schemas.openxmlformats.org/officeDocument/2006/relationships/notesSlide" Target="../notesSlides/notesSlide1.xml"/><Relationship Id="rId16" Type="http://schemas.openxmlformats.org/officeDocument/2006/relationships/hyperlink" Target="https://www.advisorperspectives.com/articles/2021/12/06/resolving-the-conflicting-demands-of-the-optimistic-pessimist" TargetMode="External"/><Relationship Id="rId20" Type="http://schemas.openxmlformats.org/officeDocument/2006/relationships/hyperlink" Target="https://www.advisorperspectives.com/articles/2022/08/30/quotables-by-notables-on-the-subject-of-annuities" TargetMode="External"/><Relationship Id="rId1" Type="http://schemas.openxmlformats.org/officeDocument/2006/relationships/slideLayout" Target="../slideLayouts/slideLayout1.xml"/><Relationship Id="rId6" Type="http://schemas.openxmlformats.org/officeDocument/2006/relationships/hyperlink" Target="https://www.advisorperspectives.com/articles/2022/04/01/how-to-plan-retirement-income-for-a-constrained-investor" TargetMode="External"/><Relationship Id="rId11" Type="http://schemas.openxmlformats.org/officeDocument/2006/relationships/hyperlink" Target="https://www.advisorperspectives.com/articles/2022/01/28/the-impossible-scenario-that-threatens-retirees" TargetMode="External"/><Relationship Id="rId24" Type="http://schemas.openxmlformats.org/officeDocument/2006/relationships/hyperlink" Target="https://www.advisorperspectives.com/articles/2023/01/10/plan-for-more-wealth-destruction" TargetMode="External"/><Relationship Id="rId5" Type="http://schemas.openxmlformats.org/officeDocument/2006/relationships/hyperlink" Target="https://www.advisorperspectives.com/articles/2022/05/20/dont-believe-in-the-safe-withdrawal-rate" TargetMode="External"/><Relationship Id="rId15" Type="http://schemas.openxmlformats.org/officeDocument/2006/relationships/hyperlink" Target="https://www.advisorperspectives.com/articles/2021/12/14/when-advisors-violate-their-fiduciary-duty" TargetMode="External"/><Relationship Id="rId23" Type="http://schemas.openxmlformats.org/officeDocument/2006/relationships/hyperlink" Target="https://www.advisorperspectives.com/articles/2022/11/14/how-a-nasty-exchange-on-linkedin-led-to-a-new-non-profit" TargetMode="External"/><Relationship Id="rId10" Type="http://schemas.openxmlformats.org/officeDocument/2006/relationships/hyperlink" Target="https://www.advisorperspectives.com/articles/2022/02/18/why-critics-of-bucketing-strategies-are-wrong" TargetMode="External"/><Relationship Id="rId19" Type="http://schemas.openxmlformats.org/officeDocument/2006/relationships/hyperlink" Target="https://www.advisorperspectives.com/articles/2022/07/22/prepare-for-the-destruction-of-34-trillion-in-the-coming-months" TargetMode="External"/><Relationship Id="rId4" Type="http://schemas.openxmlformats.org/officeDocument/2006/relationships/hyperlink" Target="https://www.advisorperspectives.com/articles/2022/02/09/the-trial-of-ken-fisher-for-crimes-against-annuities" TargetMode="External"/><Relationship Id="rId9" Type="http://schemas.openxmlformats.org/officeDocument/2006/relationships/hyperlink" Target="https://www.advisorperspectives.com/articles/2022/03/09/why-rias-are-going-to-lose-in-retirement-income-planning" TargetMode="External"/><Relationship Id="rId14" Type="http://schemas.openxmlformats.org/officeDocument/2006/relationships/hyperlink" Target="https://www.advisorperspectives.com/articles/2021/12/21/when-capitalism-died-and-how-creditism-replaced-it" TargetMode="External"/><Relationship Id="rId22" Type="http://schemas.openxmlformats.org/officeDocument/2006/relationships/hyperlink" Target="https://www.advisorperspectives.com/articles/2022/10/17/longevicide-will-erode-clients-and-assets" TargetMode="External"/><Relationship Id="rId27" Type="http://schemas.openxmlformats.org/officeDocument/2006/relationships/hyperlink" Target="https://www.advisorperspectives.com/articles/2023/02/14/how-to-attract-new-clients-with-self-developed-video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a-mag.com/news/the-soaring-dollar-is-crashing-commodities-68873.html?section=68" TargetMode="External"/><Relationship Id="rId3" Type="http://schemas.openxmlformats.org/officeDocument/2006/relationships/image" Target="../media/image3.png"/><Relationship Id="rId7" Type="http://schemas.openxmlformats.org/officeDocument/2006/relationships/hyperlink" Target="https://www.fa-mag.com/news/why-widows-fire-70--of-male-advisors-68207.html?section=40&amp;page=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fa-mag.com/news/planning-for-impossible-outcomes-65785.html?section=3" TargetMode="External"/><Relationship Id="rId5" Type="http://schemas.openxmlformats.org/officeDocument/2006/relationships/hyperlink" Target="https://www.fa-mag.com/news/it-s-time-for-all-to-attend-the-constrained-investor-rally-66355.html?section=40" TargetMode="External"/><Relationship Id="rId10" Type="http://schemas.openxmlformats.org/officeDocument/2006/relationships/hyperlink" Target="https://www.fa-mag.com/news/the-bridge-women-will-cross--and-men-will-jump-off-of-72127.html?section=40" TargetMode="External"/><Relationship Id="rId4" Type="http://schemas.openxmlformats.org/officeDocument/2006/relationships/hyperlink" Target="https://www.fa-mag.com/news/do-advisors-breach-fiduciary-duty-when-they-fail-to-recommend-annuities-66041.html" TargetMode="External"/><Relationship Id="rId9" Type="http://schemas.openxmlformats.org/officeDocument/2006/relationships/hyperlink" Target="https://www.fa-mag.com/news/why-monte-carlo-simulations-for-retirement-income-should-be-banned-71909.html?section=4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ealthpop.com/dont-believe-in-the-safe-withdrawal-rate/" TargetMode="External"/><Relationship Id="rId3" Type="http://schemas.openxmlformats.org/officeDocument/2006/relationships/hyperlink" Target="https://wealthpop.com/the-income-annuity-is-the-constrained-investors-life-jacket/" TargetMode="External"/><Relationship Id="rId7" Type="http://schemas.openxmlformats.org/officeDocument/2006/relationships/hyperlink" Target="https://wealthpop.com/the-ideal-income-strategy-for-the-optimistic-pessimist/" TargetMode="External"/><Relationship Id="rId12"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ealthpop.com/how-the-u-s-abandoned-capitalism-and-what-took-its-place/" TargetMode="External"/><Relationship Id="rId11" Type="http://schemas.openxmlformats.org/officeDocument/2006/relationships/hyperlink" Target="https://wealthpop.com/plan-for-key-risks-in-retirement-if-youre-a-constrained-investor/" TargetMode="External"/><Relationship Id="rId5" Type="http://schemas.openxmlformats.org/officeDocument/2006/relationships/hyperlink" Target="https://wealthpop.com/the-fed-is-preventing-negative-interest-rates-and-keeping-money-market-funds-viable/" TargetMode="External"/><Relationship Id="rId10" Type="http://schemas.openxmlformats.org/officeDocument/2006/relationships/hyperlink" Target="https://wealthpop.com/retirement-income-planning-what-roi-means-or-should-mean-to-retirees/" TargetMode="External"/><Relationship Id="rId4" Type="http://schemas.openxmlformats.org/officeDocument/2006/relationships/hyperlink" Target="https://wealthpop.com/how-to-think-about-annuities/" TargetMode="External"/><Relationship Id="rId9" Type="http://schemas.openxmlformats.org/officeDocument/2006/relationships/hyperlink" Target="https://wealthpop.com/for-retirees-its-about-your-income-not-your-wealth/"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inkadvisor.com/2022/03/20/rias-must-pivot-or-face-certain-decline-david-macchia/"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wealthmanagement.com/retirement-planning/tragic-politicization-annuities"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insurancenewsnet.com/innarticle/serving-the-constrained-investor-with-david-macchia" TargetMode="External"/><Relationship Id="rId2" Type="http://schemas.openxmlformats.org/officeDocument/2006/relationships/hyperlink" Target="https://insurancenewsnet.com/innarticle/commentary-why-we-must-join-together-to-launch-a-bold-new-era-of-annuity-sales-growth"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wearing glasses&#10;&#10;Description automatically generated with low confidence">
            <a:extLst>
              <a:ext uri="{FF2B5EF4-FFF2-40B4-BE49-F238E27FC236}">
                <a16:creationId xmlns:a16="http://schemas.microsoft.com/office/drawing/2014/main" id="{ED934B1E-298E-8DC9-6385-CF12CCFF8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684" y="-89014"/>
            <a:ext cx="7181199" cy="7181199"/>
          </a:xfrm>
          <a:prstGeom prst="rect">
            <a:avLst/>
          </a:prstGeom>
        </p:spPr>
      </p:pic>
      <p:pic>
        <p:nvPicPr>
          <p:cNvPr id="6" name="Picture 5">
            <a:extLst>
              <a:ext uri="{FF2B5EF4-FFF2-40B4-BE49-F238E27FC236}">
                <a16:creationId xmlns:a16="http://schemas.microsoft.com/office/drawing/2014/main" id="{E47178A4-73EE-43BA-83C7-2D94671C7472}"/>
              </a:ext>
            </a:extLst>
          </p:cNvPr>
          <p:cNvPicPr>
            <a:picLocks noChangeAspect="1"/>
          </p:cNvPicPr>
          <p:nvPr/>
        </p:nvPicPr>
        <p:blipFill>
          <a:blip r:embed="rId3"/>
          <a:stretch>
            <a:fillRect/>
          </a:stretch>
        </p:blipFill>
        <p:spPr>
          <a:xfrm>
            <a:off x="953578" y="2252270"/>
            <a:ext cx="2406971" cy="1744318"/>
          </a:xfrm>
          <a:prstGeom prst="rect">
            <a:avLst/>
          </a:prstGeom>
        </p:spPr>
      </p:pic>
      <p:sp>
        <p:nvSpPr>
          <p:cNvPr id="2" name="Slide Number Placeholder 1">
            <a:extLst>
              <a:ext uri="{FF2B5EF4-FFF2-40B4-BE49-F238E27FC236}">
                <a16:creationId xmlns:a16="http://schemas.microsoft.com/office/drawing/2014/main" id="{45D3E72E-A81F-4C5C-9A45-4E6B29270EF1}"/>
              </a:ext>
            </a:extLst>
          </p:cNvPr>
          <p:cNvSpPr>
            <a:spLocks noGrp="1"/>
          </p:cNvSpPr>
          <p:nvPr>
            <p:ph type="sldNum" sz="quarter" idx="11"/>
          </p:nvPr>
        </p:nvSpPr>
        <p:spPr/>
        <p:txBody>
          <a:bodyPr/>
          <a:lstStyle/>
          <a:p>
            <a:fld id="{4407E21D-CA94-444D-8560-E4805712AA11}" type="slidenum">
              <a:rPr lang="en-US" smtClean="0"/>
              <a:pPr/>
              <a:t>1</a:t>
            </a:fld>
            <a:endParaRPr lang="en-US" dirty="0"/>
          </a:p>
        </p:txBody>
      </p:sp>
      <p:sp>
        <p:nvSpPr>
          <p:cNvPr id="3" name="Rectangle 2">
            <a:extLst>
              <a:ext uri="{FF2B5EF4-FFF2-40B4-BE49-F238E27FC236}">
                <a16:creationId xmlns:a16="http://schemas.microsoft.com/office/drawing/2014/main" id="{FD4DCFF0-96E0-4621-A5BE-67F607B046F9}"/>
              </a:ext>
            </a:extLst>
          </p:cNvPr>
          <p:cNvSpPr/>
          <p:nvPr/>
        </p:nvSpPr>
        <p:spPr>
          <a:xfrm>
            <a:off x="1198025" y="6356350"/>
            <a:ext cx="3913853" cy="29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©Copyright 2022 David Macchia. All rights reserved. Constrained Investor® is a registered trademark of David Macchia.  </a:t>
            </a:r>
          </a:p>
        </p:txBody>
      </p:sp>
      <p:pic>
        <p:nvPicPr>
          <p:cNvPr id="5" name="Picture 4">
            <a:extLst>
              <a:ext uri="{FF2B5EF4-FFF2-40B4-BE49-F238E27FC236}">
                <a16:creationId xmlns:a16="http://schemas.microsoft.com/office/drawing/2014/main" id="{5AA95A53-A26A-4DE8-A4D9-5CB79F72C39B}"/>
              </a:ext>
            </a:extLst>
          </p:cNvPr>
          <p:cNvPicPr>
            <a:picLocks noChangeAspect="1"/>
          </p:cNvPicPr>
          <p:nvPr/>
        </p:nvPicPr>
        <p:blipFill>
          <a:blip r:embed="rId4"/>
          <a:stretch>
            <a:fillRect/>
          </a:stretch>
        </p:blipFill>
        <p:spPr>
          <a:xfrm>
            <a:off x="1039034" y="3663511"/>
            <a:ext cx="1324741" cy="693772"/>
          </a:xfrm>
          <a:prstGeom prst="rect">
            <a:avLst/>
          </a:prstGeom>
        </p:spPr>
      </p:pic>
      <p:pic>
        <p:nvPicPr>
          <p:cNvPr id="8" name="Picture 7" descr="Text&#10;&#10;Description automatically generated">
            <a:extLst>
              <a:ext uri="{FF2B5EF4-FFF2-40B4-BE49-F238E27FC236}">
                <a16:creationId xmlns:a16="http://schemas.microsoft.com/office/drawing/2014/main" id="{538C5BB0-A63C-43E8-A0E7-140822F57B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4719" y="4586619"/>
            <a:ext cx="2184460" cy="538834"/>
          </a:xfrm>
          <a:prstGeom prst="rect">
            <a:avLst/>
          </a:prstGeom>
        </p:spPr>
      </p:pic>
      <p:pic>
        <p:nvPicPr>
          <p:cNvPr id="12" name="Picture 11">
            <a:extLst>
              <a:ext uri="{FF2B5EF4-FFF2-40B4-BE49-F238E27FC236}">
                <a16:creationId xmlns:a16="http://schemas.microsoft.com/office/drawing/2014/main" id="{2D401501-AEE9-4615-AC9A-EE90F08D682B}"/>
              </a:ext>
            </a:extLst>
          </p:cNvPr>
          <p:cNvPicPr>
            <a:picLocks noChangeAspect="1"/>
          </p:cNvPicPr>
          <p:nvPr/>
        </p:nvPicPr>
        <p:blipFill>
          <a:blip r:embed="rId6"/>
          <a:stretch>
            <a:fillRect/>
          </a:stretch>
        </p:blipFill>
        <p:spPr>
          <a:xfrm>
            <a:off x="1354942" y="4552336"/>
            <a:ext cx="2005607" cy="642698"/>
          </a:xfrm>
          <a:prstGeom prst="rect">
            <a:avLst/>
          </a:prstGeom>
        </p:spPr>
      </p:pic>
      <p:pic>
        <p:nvPicPr>
          <p:cNvPr id="13" name="Picture 12" descr="Text, logo&#10;&#10;Description automatically generated">
            <a:extLst>
              <a:ext uri="{FF2B5EF4-FFF2-40B4-BE49-F238E27FC236}">
                <a16:creationId xmlns:a16="http://schemas.microsoft.com/office/drawing/2014/main" id="{74871438-77EF-438C-96F2-CA4F7D071F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2044" y="2662148"/>
            <a:ext cx="3163956" cy="1091730"/>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6435C123-0BD2-0A8E-7CB9-1F4933A9EC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8550" y="3635025"/>
            <a:ext cx="2962231" cy="562824"/>
          </a:xfrm>
          <a:prstGeom prst="rect">
            <a:avLst/>
          </a:prstGeom>
        </p:spPr>
      </p:pic>
      <p:sp>
        <p:nvSpPr>
          <p:cNvPr id="7" name="Oval 6">
            <a:extLst>
              <a:ext uri="{FF2B5EF4-FFF2-40B4-BE49-F238E27FC236}">
                <a16:creationId xmlns:a16="http://schemas.microsoft.com/office/drawing/2014/main" id="{F7BEAEBF-83B2-C499-7B73-685B5AD6551E}"/>
              </a:ext>
            </a:extLst>
          </p:cNvPr>
          <p:cNvSpPr/>
          <p:nvPr/>
        </p:nvSpPr>
        <p:spPr>
          <a:xfrm>
            <a:off x="6541900" y="5617872"/>
            <a:ext cx="1276350" cy="116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with medium confidence">
            <a:extLst>
              <a:ext uri="{FF2B5EF4-FFF2-40B4-BE49-F238E27FC236}">
                <a16:creationId xmlns:a16="http://schemas.microsoft.com/office/drawing/2014/main" id="{840027DF-0B0C-ABF3-0680-729105C8FF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367" y="1598185"/>
            <a:ext cx="6122703" cy="1000283"/>
          </a:xfrm>
          <a:prstGeom prst="rect">
            <a:avLst/>
          </a:prstGeom>
        </p:spPr>
      </p:pic>
    </p:spTree>
    <p:extLst>
      <p:ext uri="{BB962C8B-B14F-4D97-AF65-F5344CB8AC3E}">
        <p14:creationId xmlns:p14="http://schemas.microsoft.com/office/powerpoint/2010/main" val="626525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D84F5F-3ABE-FC33-002C-35888580C9B3}"/>
              </a:ext>
            </a:extLst>
          </p:cNvPr>
          <p:cNvSpPr txBox="1"/>
          <p:nvPr/>
        </p:nvSpPr>
        <p:spPr>
          <a:xfrm>
            <a:off x="1623137" y="924436"/>
            <a:ext cx="8815096" cy="5632311"/>
          </a:xfrm>
          <a:prstGeom prst="rect">
            <a:avLst/>
          </a:prstGeom>
          <a:noFill/>
        </p:spPr>
        <p:txBody>
          <a:bodyPr wrap="square">
            <a:spAutoFit/>
          </a:bodyPr>
          <a:lstStyle/>
          <a:p>
            <a:r>
              <a:rPr lang="en-US" dirty="0">
                <a:effectLst/>
                <a:latin typeface="Garamond" panose="02020404030301010803" pitchFamily="18" charset="0"/>
              </a:rPr>
              <a:t>Developer of the revolutionary Constrained Investor strategy for retirement income planning, David Macchia is an author, entrepreneur, public speaker and I.P. inventor whose work is centered on improving Americans’ retirement security.  A leading figure in the field of retirement income planning, David is founder of Wealth2k Inc, the nation’s leading provider of advisor-centric income planning solutions. He is the creative force behind the popular, Income for Life Model</a:t>
            </a:r>
            <a:r>
              <a:rPr lang="en-US" baseline="30000" dirty="0">
                <a:effectLst/>
                <a:latin typeface="Garamond" panose="02020404030301010803" pitchFamily="18" charset="0"/>
              </a:rPr>
              <a:t>®</a:t>
            </a:r>
            <a:r>
              <a:rPr lang="en-US" dirty="0">
                <a:effectLst/>
                <a:latin typeface="Garamond" panose="02020404030301010803" pitchFamily="18" charset="0"/>
              </a:rPr>
              <a:t>, as well as Women &amp; Income</a:t>
            </a:r>
            <a:r>
              <a:rPr lang="en-US" baseline="30000" dirty="0">
                <a:effectLst/>
                <a:latin typeface="Garamond" panose="02020404030301010803" pitchFamily="18" charset="0"/>
              </a:rPr>
              <a:t>®</a:t>
            </a:r>
            <a:r>
              <a:rPr lang="en-US" dirty="0">
                <a:effectLst/>
                <a:latin typeface="Garamond" panose="02020404030301010803" pitchFamily="18" charset="0"/>
              </a:rPr>
              <a:t>, the first retirement income solution developed expressly for “Boomer” women.</a:t>
            </a:r>
          </a:p>
          <a:p>
            <a:r>
              <a:rPr lang="en-US" dirty="0">
                <a:effectLst/>
                <a:latin typeface="Garamond" panose="02020404030301010803" pitchFamily="18" charset="0"/>
              </a:rPr>
              <a:t>​</a:t>
            </a:r>
          </a:p>
          <a:p>
            <a:r>
              <a:rPr lang="en-US" dirty="0">
                <a:effectLst/>
                <a:latin typeface="Garamond" panose="02020404030301010803" pitchFamily="18" charset="0"/>
              </a:rPr>
              <a:t>David writes frequently about retirement income planning and macroeconomics. His articles have appeared in numerous publications including Advisor Perspectives, Financial Planning, Research Magazine, Retirement Income Journal, Think Advisor, Financial Advisor Magazine, Insurance News Net, and Retirement Investor. He is the author of two books, Lucky Retiree and Constrained Investor: How to Avoid a Devastated Retirement.</a:t>
            </a:r>
          </a:p>
          <a:p>
            <a:r>
              <a:rPr lang="en-US" dirty="0">
                <a:effectLst/>
                <a:latin typeface="Garamond" panose="02020404030301010803" pitchFamily="18" charset="0"/>
              </a:rPr>
              <a:t>​</a:t>
            </a:r>
          </a:p>
          <a:p>
            <a:r>
              <a:rPr lang="en-US" dirty="0">
                <a:effectLst/>
                <a:latin typeface="Garamond" panose="02020404030301010803" pitchFamily="18" charset="0"/>
              </a:rPr>
              <a:t>An accomplished public speaker, David has delivered dozens of keynote addresses for organizations including the Financial Planning Association, Retirement Income Industry Association, Pershing, Bank Insurance and Securities Association, National Association for Fixed Annuities, LIMRA, SRI, and the Insured Retirement Institute.</a:t>
            </a:r>
          </a:p>
          <a:p>
            <a:r>
              <a:rPr lang="en-US" dirty="0">
                <a:effectLst/>
                <a:latin typeface="Garamond" panose="02020404030301010803" pitchFamily="18" charset="0"/>
              </a:rPr>
              <a:t>David earned an MBA, with Honors, from Boston University Questrom School of Business. He holds the RMA and CBBP professional designations.</a:t>
            </a:r>
          </a:p>
        </p:txBody>
      </p:sp>
      <p:sp>
        <p:nvSpPr>
          <p:cNvPr id="5" name="TextBox 4">
            <a:extLst>
              <a:ext uri="{FF2B5EF4-FFF2-40B4-BE49-F238E27FC236}">
                <a16:creationId xmlns:a16="http://schemas.microsoft.com/office/drawing/2014/main" id="{5AB42A0D-48B0-D5C4-8C0F-6A3BC1C95963}"/>
              </a:ext>
            </a:extLst>
          </p:cNvPr>
          <p:cNvSpPr txBox="1"/>
          <p:nvPr/>
        </p:nvSpPr>
        <p:spPr>
          <a:xfrm>
            <a:off x="1623137" y="401216"/>
            <a:ext cx="2012154" cy="523220"/>
          </a:xfrm>
          <a:prstGeom prst="rect">
            <a:avLst/>
          </a:prstGeom>
          <a:noFill/>
        </p:spPr>
        <p:txBody>
          <a:bodyPr wrap="none" rtlCol="0">
            <a:spAutoFit/>
          </a:bodyPr>
          <a:lstStyle/>
          <a:p>
            <a:r>
              <a:rPr lang="en-US" sz="2800" dirty="0">
                <a:latin typeface="Garamond" panose="02020404030301010803" pitchFamily="18" charset="0"/>
              </a:rPr>
              <a:t>About David</a:t>
            </a:r>
          </a:p>
        </p:txBody>
      </p:sp>
    </p:spTree>
    <p:extLst>
      <p:ext uri="{BB962C8B-B14F-4D97-AF65-F5344CB8AC3E}">
        <p14:creationId xmlns:p14="http://schemas.microsoft.com/office/powerpoint/2010/main" val="224406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EA3227-C8F7-484B-A5BF-A57B45BE36F8}"/>
              </a:ext>
            </a:extLst>
          </p:cNvPr>
          <p:cNvPicPr>
            <a:picLocks noChangeAspect="1"/>
          </p:cNvPicPr>
          <p:nvPr/>
        </p:nvPicPr>
        <p:blipFill>
          <a:blip r:embed="rId3"/>
          <a:stretch>
            <a:fillRect/>
          </a:stretch>
        </p:blipFill>
        <p:spPr>
          <a:xfrm>
            <a:off x="7279419" y="1574284"/>
            <a:ext cx="3681620" cy="2761216"/>
          </a:xfrm>
          <a:prstGeom prst="rect">
            <a:avLst/>
          </a:prstGeom>
        </p:spPr>
      </p:pic>
      <p:sp>
        <p:nvSpPr>
          <p:cNvPr id="9" name="TextBox 8">
            <a:extLst>
              <a:ext uri="{FF2B5EF4-FFF2-40B4-BE49-F238E27FC236}">
                <a16:creationId xmlns:a16="http://schemas.microsoft.com/office/drawing/2014/main" id="{3179D56F-CD44-4DE3-8387-B9D8079D9E2C}"/>
              </a:ext>
            </a:extLst>
          </p:cNvPr>
          <p:cNvSpPr txBox="1"/>
          <p:nvPr/>
        </p:nvSpPr>
        <p:spPr>
          <a:xfrm>
            <a:off x="439654" y="334194"/>
            <a:ext cx="6862652" cy="7076296"/>
          </a:xfrm>
          <a:prstGeom prst="rect">
            <a:avLst/>
          </a:prstGeom>
          <a:noFill/>
          <a:effectLst/>
        </p:spPr>
        <p:txBody>
          <a:bodyPr wrap="square" rtlCol="0">
            <a:spAutoFit/>
          </a:bodyPr>
          <a:lstStyle/>
          <a:p>
            <a:pPr marL="342900" indent="-342900" defTabSz="900296">
              <a:lnSpc>
                <a:spcPct val="120000"/>
              </a:lnSpc>
              <a:buFont typeface="Arial" panose="020B0604020202020204" pitchFamily="34" charset="0"/>
              <a:buChar char="•"/>
            </a:pPr>
            <a:r>
              <a:rPr lang="en-US" sz="1400" dirty="0">
                <a:effectLst/>
                <a:latin typeface="Garamond" panose="02020404030301010803" pitchFamily="18" charset="0"/>
                <a:ea typeface="Roboto Slab" pitchFamily="2" charset="0"/>
              </a:rPr>
              <a:t>The Trial of Ken Fisher for Crimes Against Annuities *</a:t>
            </a:r>
            <a:r>
              <a:rPr lang="en-US" sz="1400" dirty="0">
                <a:effectLst>
                  <a:glow rad="368300">
                    <a:schemeClr val="accent2">
                      <a:lumMod val="50000"/>
                      <a:alpha val="36000"/>
                    </a:schemeClr>
                  </a:glow>
                </a:effectLst>
                <a:latin typeface="Garamond" panose="02020404030301010803" pitchFamily="18" charset="0"/>
                <a:ea typeface="Roboto Slab" pitchFamily="2" charset="0"/>
              </a:rPr>
              <a:t>   </a:t>
            </a:r>
            <a:r>
              <a:rPr lang="en-US" sz="1400" dirty="0">
                <a:latin typeface="Garamond" panose="02020404030301010803" pitchFamily="18" charset="0"/>
                <a:ea typeface="Roboto Slab" pitchFamily="2" charset="0"/>
                <a:hlinkClick r:id="rId4">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Don’t Believe in the “Safe Withdrawal Rate”   </a:t>
            </a:r>
            <a:r>
              <a:rPr lang="en-US" sz="1400" dirty="0">
                <a:latin typeface="Garamond" panose="02020404030301010803" pitchFamily="18" charset="0"/>
                <a:ea typeface="Roboto Slab" pitchFamily="2" charset="0"/>
                <a:hlinkClick r:id="rId5">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How to Plan Income for a Constrained Investor</a:t>
            </a:r>
            <a:r>
              <a:rPr lang="en-US" sz="1400" baseline="30000" dirty="0">
                <a:latin typeface="Garamond" panose="02020404030301010803" pitchFamily="18" charset="0"/>
                <a:ea typeface="Roboto Slab" pitchFamily="2" charset="0"/>
              </a:rPr>
              <a:t>®        </a:t>
            </a:r>
            <a:r>
              <a:rPr lang="en-US" sz="1400" dirty="0">
                <a:latin typeface="Garamond" panose="02020404030301010803" pitchFamily="18" charset="0"/>
                <a:ea typeface="Roboto Slab" pitchFamily="2" charset="0"/>
                <a:hlinkClick r:id="rId6">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The Income Annuity: The Constrained Investor's Life Jacket   </a:t>
            </a:r>
            <a:r>
              <a:rPr lang="en-US" sz="1400" dirty="0">
                <a:latin typeface="Garamond" panose="02020404030301010803" pitchFamily="18" charset="0"/>
                <a:ea typeface="Roboto Slab" pitchFamily="2" charset="0"/>
                <a:hlinkClick r:id="rId7">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2025: The “Post Ken Fisher” World of Annuities   </a:t>
            </a:r>
            <a:r>
              <a:rPr lang="en-US" sz="1400" dirty="0">
                <a:latin typeface="Garamond" panose="02020404030301010803" pitchFamily="18" charset="0"/>
                <a:ea typeface="Roboto Slab" pitchFamily="2" charset="0"/>
                <a:hlinkClick r:id="rId8">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Why RIAs Are Going to Lose in Retirement Income    </a:t>
            </a:r>
            <a:r>
              <a:rPr lang="en-US" sz="1400" dirty="0">
                <a:latin typeface="Garamond" panose="02020404030301010803" pitchFamily="18" charset="0"/>
                <a:ea typeface="Roboto Slab" pitchFamily="2" charset="0"/>
                <a:hlinkClick r:id="rId9">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effectLst/>
                <a:latin typeface="Garamond" panose="02020404030301010803" pitchFamily="18" charset="0"/>
                <a:ea typeface="Roboto Slab" pitchFamily="2" charset="0"/>
              </a:rPr>
              <a:t>Why Critics of Bucketing Strategies are wrong     </a:t>
            </a:r>
            <a:r>
              <a:rPr lang="en-US" sz="1400" dirty="0">
                <a:effectLst/>
                <a:latin typeface="Garamond" panose="02020404030301010803" pitchFamily="18" charset="0"/>
                <a:ea typeface="Roboto Slab" pitchFamily="2" charset="0"/>
                <a:hlinkClick r:id="rId10">
                  <a:extLst>
                    <a:ext uri="{A12FA001-AC4F-418D-AE19-62706E023703}">
                      <ahyp:hlinkClr xmlns:ahyp="http://schemas.microsoft.com/office/drawing/2018/hyperlinkcolor" val="tx"/>
                    </a:ext>
                  </a:extLst>
                </a:hlinkClick>
              </a:rPr>
              <a:t>Go</a:t>
            </a:r>
            <a:endParaRPr lang="en-US" sz="1400" dirty="0">
              <a:effectLst/>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The “Impossible” Scenario That Threatens Retirees    </a:t>
            </a:r>
            <a:r>
              <a:rPr lang="en-US" sz="1400" dirty="0">
                <a:latin typeface="Garamond" panose="02020404030301010803" pitchFamily="18" charset="0"/>
                <a:ea typeface="Roboto Slab" pitchFamily="2" charset="0"/>
                <a:hlinkClick r:id="rId11">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Man, You’ve Got This! Or Maybe Not   </a:t>
            </a:r>
            <a:r>
              <a:rPr lang="en-US" sz="1400" dirty="0">
                <a:latin typeface="Garamond" panose="02020404030301010803" pitchFamily="18" charset="0"/>
                <a:ea typeface="Roboto Slab" pitchFamily="2" charset="0"/>
                <a:hlinkClick r:id="rId12">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How The Fed Is Saving Money Market Funds  </a:t>
            </a:r>
            <a:r>
              <a:rPr lang="en-US" sz="1400" dirty="0">
                <a:latin typeface="Garamond" panose="02020404030301010803" pitchFamily="18" charset="0"/>
                <a:ea typeface="Roboto Slab" pitchFamily="2" charset="0"/>
                <a:hlinkClick r:id="rId13">
                  <a:extLst>
                    <a:ext uri="{A12FA001-AC4F-418D-AE19-62706E023703}">
                      <ahyp:hlinkClr xmlns:ahyp="http://schemas.microsoft.com/office/drawing/2018/hyperlinkcolor" val="tx"/>
                    </a:ext>
                  </a:extLst>
                </a:hlinkClick>
              </a:rPr>
              <a:t> 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When Capitalism Died, And How Creditism Replaced It   </a:t>
            </a:r>
            <a:r>
              <a:rPr lang="en-US" sz="1400" dirty="0">
                <a:latin typeface="Garamond" panose="02020404030301010803" pitchFamily="18" charset="0"/>
                <a:ea typeface="Roboto Slab" pitchFamily="2" charset="0"/>
                <a:hlinkClick r:id="rId14">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When Advisors Violate Their Fiduciary Duty   </a:t>
            </a:r>
            <a:r>
              <a:rPr lang="en-US" sz="1400" dirty="0">
                <a:latin typeface="Garamond" panose="02020404030301010803" pitchFamily="18" charset="0"/>
                <a:ea typeface="Roboto Slab" pitchFamily="2" charset="0"/>
                <a:hlinkClick r:id="rId15">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Resolving the Conflicting Demand Of The Optimistic Pessimist  </a:t>
            </a:r>
            <a:r>
              <a:rPr lang="en-US" sz="1400" dirty="0">
                <a:latin typeface="Garamond" panose="02020404030301010803" pitchFamily="18" charset="0"/>
                <a:ea typeface="Roboto Slab" pitchFamily="2" charset="0"/>
                <a:hlinkClick r:id="rId16">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There Is No “Safe Withdrawal Rate”   </a:t>
            </a:r>
            <a:r>
              <a:rPr lang="en-US" sz="1400" dirty="0">
                <a:latin typeface="Garamond" panose="02020404030301010803" pitchFamily="18" charset="0"/>
                <a:ea typeface="Roboto Slab" pitchFamily="2" charset="0"/>
                <a:hlinkClick r:id="rId17">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The Emperor of All Risks   </a:t>
            </a:r>
            <a:r>
              <a:rPr lang="en-US" sz="1400" dirty="0">
                <a:latin typeface="Garamond" panose="02020404030301010803" pitchFamily="18" charset="0"/>
                <a:ea typeface="Roboto Slab" pitchFamily="2" charset="0"/>
                <a:hlinkClick r:id="rId18">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Prepare for the Destruction of $34 trillion in the Coming Months     </a:t>
            </a:r>
            <a:r>
              <a:rPr lang="en-US" sz="1400" dirty="0">
                <a:latin typeface="Garamond" panose="02020404030301010803" pitchFamily="18" charset="0"/>
                <a:ea typeface="Roboto Slab" pitchFamily="2" charset="0"/>
                <a:hlinkClick r:id="rId19">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Quotables by Notables on the Subject of Annuities </a:t>
            </a:r>
            <a:r>
              <a:rPr lang="en-US" sz="1400" dirty="0">
                <a:latin typeface="Garamond" panose="02020404030301010803" pitchFamily="18" charset="0"/>
                <a:ea typeface="Roboto Slab" pitchFamily="2" charset="0"/>
                <a:hlinkClick r:id="rId20">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The Price the U.S. Will Pay for Faster Recovery  </a:t>
            </a:r>
            <a:r>
              <a:rPr lang="en-US" sz="1400" dirty="0">
                <a:latin typeface="Garamond" panose="02020404030301010803" pitchFamily="18" charset="0"/>
                <a:ea typeface="Roboto Slab" pitchFamily="2" charset="0"/>
                <a:hlinkClick r:id="rId21">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ea typeface="Roboto Slab" pitchFamily="2" charset="0"/>
              </a:rPr>
              <a:t>Longevicide Will Erode Clients and Assets  </a:t>
            </a:r>
            <a:r>
              <a:rPr lang="en-US" sz="1400" dirty="0">
                <a:latin typeface="Garamond" panose="02020404030301010803" pitchFamily="18" charset="0"/>
                <a:ea typeface="Roboto Slab" pitchFamily="2" charset="0"/>
                <a:hlinkClick r:id="rId22">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a typeface="Roboto Slab" pitchFamily="2" charset="0"/>
            </a:endParaRPr>
          </a:p>
          <a:p>
            <a:pPr marL="342900" indent="-342900" defTabSz="900296">
              <a:lnSpc>
                <a:spcPct val="120000"/>
              </a:lnSpc>
              <a:buFont typeface="Arial" panose="020B0604020202020204" pitchFamily="34" charset="0"/>
              <a:buChar char="•"/>
            </a:pPr>
            <a:r>
              <a:rPr lang="en-US" sz="1400" b="0" i="0" u="none" strike="noStrike" dirty="0">
                <a:effectLst/>
                <a:latin typeface="Garamond" panose="02020404030301010803" pitchFamily="18" charset="0"/>
              </a:rPr>
              <a:t>How a Nasty Exchange on LinkedIn Led to a New Non-Profit  </a:t>
            </a:r>
            <a:r>
              <a:rPr lang="en-US" sz="1400" b="0" i="0" u="none" strike="noStrike" dirty="0">
                <a:effectLst/>
                <a:latin typeface="Garamond" panose="02020404030301010803" pitchFamily="18" charset="0"/>
                <a:hlinkClick r:id="rId23">
                  <a:extLst>
                    <a:ext uri="{A12FA001-AC4F-418D-AE19-62706E023703}">
                      <ahyp:hlinkClr xmlns:ahyp="http://schemas.microsoft.com/office/drawing/2018/hyperlinkcolor" val="tx"/>
                    </a:ext>
                  </a:extLst>
                </a:hlinkClick>
              </a:rPr>
              <a:t>Go</a:t>
            </a:r>
            <a:endParaRPr lang="en-US" sz="1400" b="0" i="0" u="none" strike="noStrike" dirty="0">
              <a:effectLst/>
              <a:latin typeface="Garamond" panose="02020404030301010803" pitchFamily="18"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rPr>
              <a:t>Plan for More Wealth Destruction  </a:t>
            </a:r>
            <a:r>
              <a:rPr lang="en-US" sz="1400" dirty="0">
                <a:latin typeface="Garamond" panose="02020404030301010803" pitchFamily="18" charset="0"/>
                <a:hlinkClick r:id="rId24">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ndParaRPr>
          </a:p>
          <a:p>
            <a:pPr marL="342900" indent="-342900" defTabSz="900296">
              <a:lnSpc>
                <a:spcPct val="120000"/>
              </a:lnSpc>
              <a:buFont typeface="Arial" panose="020B0604020202020204" pitchFamily="34" charset="0"/>
              <a:buChar char="•"/>
            </a:pPr>
            <a:r>
              <a:rPr lang="en-US" sz="1400" b="0" i="0" u="none" strike="noStrike" dirty="0">
                <a:effectLst/>
                <a:latin typeface="Garamond" panose="02020404030301010803" pitchFamily="18" charset="0"/>
              </a:rPr>
              <a:t>Will RIAs be Liable for Failed Retirement Income Planning?  </a:t>
            </a:r>
            <a:r>
              <a:rPr lang="en-US" sz="1400" b="0" i="0" u="none" strike="noStrike" dirty="0">
                <a:effectLst/>
                <a:latin typeface="Garamond" panose="02020404030301010803" pitchFamily="18" charset="0"/>
                <a:hlinkClick r:id="rId25">
                  <a:extLst>
                    <a:ext uri="{A12FA001-AC4F-418D-AE19-62706E023703}">
                      <ahyp:hlinkClr xmlns:ahyp="http://schemas.microsoft.com/office/drawing/2018/hyperlinkcolor" val="tx"/>
                    </a:ext>
                  </a:extLst>
                </a:hlinkClick>
              </a:rPr>
              <a:t>Go</a:t>
            </a:r>
            <a:endParaRPr lang="en-US" sz="1400" b="0" i="0" u="none" strike="noStrike" dirty="0">
              <a:effectLst/>
              <a:latin typeface="Garamond" panose="02020404030301010803" pitchFamily="18" charset="0"/>
            </a:endParaRPr>
          </a:p>
          <a:p>
            <a:pPr marL="342900" indent="-342900" defTabSz="900296">
              <a:lnSpc>
                <a:spcPct val="120000"/>
              </a:lnSpc>
              <a:buFont typeface="Arial" panose="020B0604020202020204" pitchFamily="34" charset="0"/>
              <a:buChar char="•"/>
            </a:pPr>
            <a:r>
              <a:rPr lang="en-US" sz="1400" dirty="0">
                <a:latin typeface="Garamond" panose="02020404030301010803" pitchFamily="18" charset="0"/>
              </a:rPr>
              <a:t>The Fiction of Safe Withdrawal Rates  </a:t>
            </a:r>
            <a:r>
              <a:rPr lang="en-US" sz="1400" dirty="0">
                <a:latin typeface="Garamond" panose="02020404030301010803" pitchFamily="18" charset="0"/>
                <a:hlinkClick r:id="rId26">
                  <a:extLst>
                    <a:ext uri="{A12FA001-AC4F-418D-AE19-62706E023703}">
                      <ahyp:hlinkClr xmlns:ahyp="http://schemas.microsoft.com/office/drawing/2018/hyperlinkcolor" val="tx"/>
                    </a:ext>
                  </a:extLst>
                </a:hlinkClick>
              </a:rPr>
              <a:t>Go</a:t>
            </a:r>
            <a:endParaRPr lang="en-US" sz="1400" dirty="0">
              <a:latin typeface="Garamond" panose="02020404030301010803" pitchFamily="18" charset="0"/>
            </a:endParaRPr>
          </a:p>
          <a:p>
            <a:pPr marL="342900" indent="-342900" defTabSz="900296">
              <a:lnSpc>
                <a:spcPct val="120000"/>
              </a:lnSpc>
              <a:buFont typeface="Arial" panose="020B0604020202020204" pitchFamily="34" charset="0"/>
              <a:buChar char="•"/>
            </a:pPr>
            <a:r>
              <a:rPr lang="en-US" sz="1400" b="0" i="0" u="none" strike="noStrike" dirty="0">
                <a:effectLst/>
                <a:latin typeface="Garamond" panose="02020404030301010803" pitchFamily="18" charset="0"/>
              </a:rPr>
              <a:t>How to Attract New Clients with Self-Developed Videos   </a:t>
            </a:r>
            <a:r>
              <a:rPr lang="en-US" sz="1400" b="0" i="0" u="none" strike="noStrike" dirty="0">
                <a:solidFill>
                  <a:srgbClr val="0563C1"/>
                </a:solidFill>
                <a:effectLst/>
                <a:latin typeface="Garamond" panose="02020404030301010803" pitchFamily="18" charset="0"/>
                <a:hlinkClick r:id="rId27">
                  <a:extLst>
                    <a:ext uri="{A12FA001-AC4F-418D-AE19-62706E023703}">
                      <ahyp:hlinkClr xmlns:ahyp="http://schemas.microsoft.com/office/drawing/2018/hyperlinkcolor" val="tx"/>
                    </a:ext>
                  </a:extLst>
                </a:hlinkClick>
              </a:rPr>
              <a:t>G</a:t>
            </a:r>
            <a:r>
              <a:rPr lang="en-US" sz="1400" b="0" i="0" u="none" strike="noStrike" dirty="0">
                <a:effectLst/>
                <a:latin typeface="Garamond" panose="02020404030301010803" pitchFamily="18" charset="0"/>
                <a:hlinkClick r:id="rId27">
                  <a:extLst>
                    <a:ext uri="{A12FA001-AC4F-418D-AE19-62706E023703}">
                      <ahyp:hlinkClr xmlns:ahyp="http://schemas.microsoft.com/office/drawing/2018/hyperlinkcolor" val="tx"/>
                    </a:ext>
                  </a:extLst>
                </a:hlinkClick>
              </a:rPr>
              <a:t>o</a:t>
            </a:r>
            <a:endParaRPr lang="en-US" sz="1300" b="0" i="0" u="none" strike="noStrike" dirty="0">
              <a:effectLst/>
              <a:latin typeface="Garamond" panose="02020404030301010803" pitchFamily="18" charset="0"/>
              <a:hlinkClick r:id="rId25" tooltip="Will RIAs be Liable for Failed Retirement Income Planning?">
                <a:extLst>
                  <a:ext uri="{A12FA001-AC4F-418D-AE19-62706E023703}">
                    <ahyp:hlinkClr xmlns:ahyp="http://schemas.microsoft.com/office/drawing/2018/hyperlinkcolor" val="tx"/>
                  </a:ext>
                </a:extLst>
              </a:hlinkClick>
            </a:endParaRPr>
          </a:p>
          <a:p>
            <a:pPr defTabSz="900296">
              <a:lnSpc>
                <a:spcPct val="120000"/>
              </a:lnSpc>
            </a:pPr>
            <a:r>
              <a:rPr lang="en-US" sz="1400" dirty="0">
                <a:solidFill>
                  <a:srgbClr val="46338A"/>
                </a:solidFill>
                <a:latin typeface="inherit"/>
              </a:rPr>
              <a:t> </a:t>
            </a:r>
            <a:endParaRPr lang="en-US" sz="1400" b="0" i="0" u="none" strike="noStrike" dirty="0">
              <a:solidFill>
                <a:srgbClr val="46338A"/>
              </a:solidFill>
              <a:effectLst/>
              <a:latin typeface="inherit"/>
              <a:hlinkClick r:id="rId23" tooltip="How a Nasty Exchange on LinkedIn Led to a New Non-Profit"/>
            </a:endParaRPr>
          </a:p>
          <a:p>
            <a:pPr marL="342900" indent="-342900" defTabSz="900296">
              <a:lnSpc>
                <a:spcPct val="120000"/>
              </a:lnSpc>
              <a:buFont typeface="Arial" panose="020B0604020202020204" pitchFamily="34" charset="0"/>
              <a:buChar char="•"/>
            </a:pPr>
            <a:endParaRPr lang="en-US" sz="1400" dirty="0">
              <a:solidFill>
                <a:prstClr val="black"/>
              </a:solidFill>
              <a:latin typeface="Lato" panose="020F0502020204030203" pitchFamily="34" charset="0"/>
              <a:ea typeface="Roboto Slab" pitchFamily="2" charset="0"/>
            </a:endParaRPr>
          </a:p>
          <a:p>
            <a:pPr marL="342900" indent="-342900" defTabSz="900296">
              <a:lnSpc>
                <a:spcPct val="150000"/>
              </a:lnSpc>
              <a:buFont typeface="Arial" panose="020B0604020202020204" pitchFamily="34" charset="0"/>
              <a:buChar char="•"/>
            </a:pPr>
            <a:endParaRPr lang="en-US" sz="1400" dirty="0">
              <a:solidFill>
                <a:prstClr val="black"/>
              </a:solidFill>
              <a:latin typeface="Lato" panose="020F0502020204030203" pitchFamily="34" charset="0"/>
              <a:ea typeface="Roboto Slab" pitchFamily="2" charset="0"/>
            </a:endParaRPr>
          </a:p>
        </p:txBody>
      </p:sp>
      <p:sp>
        <p:nvSpPr>
          <p:cNvPr id="4" name="TextBox 3">
            <a:extLst>
              <a:ext uri="{FF2B5EF4-FFF2-40B4-BE49-F238E27FC236}">
                <a16:creationId xmlns:a16="http://schemas.microsoft.com/office/drawing/2014/main" id="{AAEFD74D-D191-4079-9256-8262421853DB}"/>
              </a:ext>
            </a:extLst>
          </p:cNvPr>
          <p:cNvSpPr txBox="1"/>
          <p:nvPr/>
        </p:nvSpPr>
        <p:spPr>
          <a:xfrm flipH="1">
            <a:off x="6672331" y="5308224"/>
            <a:ext cx="4397072" cy="307777"/>
          </a:xfrm>
          <a:prstGeom prst="rect">
            <a:avLst/>
          </a:prstGeom>
          <a:noFill/>
        </p:spPr>
        <p:txBody>
          <a:bodyPr wrap="square" rtlCol="0">
            <a:spAutoFit/>
          </a:bodyPr>
          <a:lstStyle/>
          <a:p>
            <a:pPr algn="r"/>
            <a:r>
              <a:rPr lang="en-US" sz="1400" dirty="0"/>
              <a:t>*Advisor Perspectives most read article in 2022</a:t>
            </a:r>
          </a:p>
        </p:txBody>
      </p:sp>
      <p:sp>
        <p:nvSpPr>
          <p:cNvPr id="6" name="TextBox 5">
            <a:extLst>
              <a:ext uri="{FF2B5EF4-FFF2-40B4-BE49-F238E27FC236}">
                <a16:creationId xmlns:a16="http://schemas.microsoft.com/office/drawing/2014/main" id="{785A1FE5-CA77-45BF-916F-8EBEE8B4F1D4}"/>
              </a:ext>
            </a:extLst>
          </p:cNvPr>
          <p:cNvSpPr txBox="1"/>
          <p:nvPr/>
        </p:nvSpPr>
        <p:spPr>
          <a:xfrm>
            <a:off x="7737316" y="3623043"/>
            <a:ext cx="2765826" cy="584775"/>
          </a:xfrm>
          <a:prstGeom prst="rect">
            <a:avLst/>
          </a:prstGeom>
          <a:noFill/>
        </p:spPr>
        <p:txBody>
          <a:bodyPr wrap="square" rtlCol="0">
            <a:spAutoFit/>
          </a:bodyPr>
          <a:lstStyle/>
          <a:p>
            <a:r>
              <a:rPr lang="en-US" sz="1600" dirty="0">
                <a:latin typeface="Garamond" panose="02020404030301010803" pitchFamily="18" charset="0"/>
              </a:rPr>
              <a:t>Links are active when in PowerPoint “Show” mode</a:t>
            </a:r>
          </a:p>
        </p:txBody>
      </p:sp>
    </p:spTree>
    <p:extLst>
      <p:ext uri="{BB962C8B-B14F-4D97-AF65-F5344CB8AC3E}">
        <p14:creationId xmlns:p14="http://schemas.microsoft.com/office/powerpoint/2010/main" val="315791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FB31EF-BBF9-4315-8976-07A5EE266D6C}"/>
              </a:ext>
            </a:extLst>
          </p:cNvPr>
          <p:cNvPicPr>
            <a:picLocks noChangeAspect="1"/>
          </p:cNvPicPr>
          <p:nvPr/>
        </p:nvPicPr>
        <p:blipFill>
          <a:blip r:embed="rId3"/>
          <a:stretch>
            <a:fillRect/>
          </a:stretch>
        </p:blipFill>
        <p:spPr>
          <a:xfrm>
            <a:off x="978278" y="670054"/>
            <a:ext cx="3037112" cy="1590547"/>
          </a:xfrm>
          <a:prstGeom prst="rect">
            <a:avLst/>
          </a:prstGeom>
        </p:spPr>
      </p:pic>
      <p:sp>
        <p:nvSpPr>
          <p:cNvPr id="2" name="Rectangle 1">
            <a:extLst>
              <a:ext uri="{FF2B5EF4-FFF2-40B4-BE49-F238E27FC236}">
                <a16:creationId xmlns:a16="http://schemas.microsoft.com/office/drawing/2014/main" id="{1BC7AEE7-80B0-4C13-BD73-A1FCC33B05FA}"/>
              </a:ext>
            </a:extLst>
          </p:cNvPr>
          <p:cNvSpPr/>
          <p:nvPr/>
        </p:nvSpPr>
        <p:spPr>
          <a:xfrm>
            <a:off x="626165" y="5854148"/>
            <a:ext cx="4830418" cy="819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553DE9D-5DF0-40A4-AFC3-2203DCB00306}"/>
              </a:ext>
            </a:extLst>
          </p:cNvPr>
          <p:cNvSpPr txBox="1"/>
          <p:nvPr/>
        </p:nvSpPr>
        <p:spPr>
          <a:xfrm>
            <a:off x="931219" y="2757070"/>
            <a:ext cx="10523901" cy="3430876"/>
          </a:xfrm>
          <a:prstGeom prst="rect">
            <a:avLst/>
          </a:prstGeom>
          <a:noFill/>
        </p:spPr>
        <p:txBody>
          <a:bodyPr wrap="square" rtlCol="0">
            <a:spAutoFit/>
          </a:bodyPr>
          <a:lstStyle/>
          <a:p>
            <a:pPr marL="342900" indent="-342900" defTabSz="900296">
              <a:lnSpc>
                <a:spcPts val="3800"/>
              </a:lnSpc>
              <a:buFont typeface="Arial" panose="020B0604020202020204" pitchFamily="34" charset="0"/>
              <a:buChar char="•"/>
            </a:pPr>
            <a:r>
              <a:rPr lang="en-US" b="1" dirty="0">
                <a:solidFill>
                  <a:prstClr val="black"/>
                </a:solidFill>
                <a:latin typeface="Lato" panose="020F0502020204030203" pitchFamily="34" charset="0"/>
                <a:ea typeface="Roboto Slab" pitchFamily="2" charset="0"/>
              </a:rPr>
              <a:t>Do Advisors Breach fiduciary Duty When They Refuse to Recommend Annuities</a:t>
            </a:r>
            <a:r>
              <a:rPr lang="en-US" dirty="0">
                <a:solidFill>
                  <a:prstClr val="black"/>
                </a:solidFill>
                <a:latin typeface="Lato" panose="020F0502020204030203" pitchFamily="34" charset="0"/>
                <a:ea typeface="Roboto Slab" pitchFamily="2" charset="0"/>
              </a:rPr>
              <a:t>    </a:t>
            </a:r>
            <a:r>
              <a:rPr lang="en-US" dirty="0">
                <a:solidFill>
                  <a:prstClr val="black"/>
                </a:solidFill>
                <a:latin typeface="Lato" panose="020F0502020204030203" pitchFamily="34" charset="0"/>
                <a:ea typeface="Roboto Slab" pitchFamily="2" charset="0"/>
                <a:hlinkClick r:id="rId4"/>
              </a:rPr>
              <a:t>Go</a:t>
            </a:r>
            <a:endParaRPr lang="en-US" sz="2400" dirty="0">
              <a:solidFill>
                <a:prstClr val="black"/>
              </a:solidFill>
              <a:latin typeface="Lato" panose="020F0502020204030203" pitchFamily="34" charset="0"/>
              <a:ea typeface="Roboto Slab" pitchFamily="2" charset="0"/>
            </a:endParaRPr>
          </a:p>
          <a:p>
            <a:pPr marL="342900" indent="-342900" defTabSz="900296">
              <a:lnSpc>
                <a:spcPts val="3800"/>
              </a:lnSpc>
              <a:buFont typeface="Arial" panose="020B0604020202020204" pitchFamily="34" charset="0"/>
              <a:buChar char="•"/>
            </a:pPr>
            <a:r>
              <a:rPr lang="en-US" dirty="0">
                <a:solidFill>
                  <a:schemeClr val="accent1">
                    <a:lumMod val="50000"/>
                  </a:schemeClr>
                </a:solidFill>
                <a:effectLst/>
                <a:latin typeface="Lato" panose="020F0502020204030203" pitchFamily="34" charset="0"/>
                <a:ea typeface="Roboto Slab" pitchFamily="2" charset="0"/>
              </a:rPr>
              <a:t>Retirement Timing Risk and the Constrained Investor</a:t>
            </a:r>
            <a:r>
              <a:rPr lang="en-US" b="1" dirty="0">
                <a:solidFill>
                  <a:schemeClr val="accent1">
                    <a:lumMod val="50000"/>
                  </a:schemeClr>
                </a:solidFill>
                <a:effectLst>
                  <a:glow rad="266700">
                    <a:srgbClr val="996600">
                      <a:alpha val="25000"/>
                    </a:srgbClr>
                  </a:glow>
                </a:effectLst>
                <a:latin typeface="Lato" panose="020F0502020204030203" pitchFamily="34" charset="0"/>
                <a:ea typeface="Roboto Slab" pitchFamily="2" charset="0"/>
              </a:rPr>
              <a:t>	</a:t>
            </a:r>
            <a:r>
              <a:rPr lang="en-US" b="1" dirty="0">
                <a:solidFill>
                  <a:schemeClr val="accent1">
                    <a:lumMod val="50000"/>
                  </a:schemeClr>
                </a:solidFill>
                <a:effectLst/>
                <a:latin typeface="Lato" panose="020F0502020204030203" pitchFamily="34" charset="0"/>
                <a:ea typeface="Roboto Slab" pitchFamily="2" charset="0"/>
                <a:hlinkClick r:id="rId5">
                  <a:extLst>
                    <a:ext uri="{A12FA001-AC4F-418D-AE19-62706E023703}">
                      <ahyp:hlinkClr xmlns:ahyp="http://schemas.microsoft.com/office/drawing/2018/hyperlinkcolor" val="tx"/>
                    </a:ext>
                  </a:extLst>
                </a:hlinkClick>
              </a:rPr>
              <a:t>Go</a:t>
            </a:r>
            <a:endParaRPr lang="en-US" b="1" dirty="0">
              <a:solidFill>
                <a:schemeClr val="accent1">
                  <a:lumMod val="50000"/>
                </a:schemeClr>
              </a:solidFill>
              <a:effectLst/>
              <a:latin typeface="Lato" panose="020F0502020204030203" pitchFamily="34" charset="0"/>
              <a:ea typeface="Roboto Slab" pitchFamily="2" charset="0"/>
            </a:endParaRPr>
          </a:p>
          <a:p>
            <a:pPr marL="342900" indent="-342900" defTabSz="900296">
              <a:lnSpc>
                <a:spcPts val="3800"/>
              </a:lnSpc>
              <a:buFont typeface="Arial" panose="020B0604020202020204" pitchFamily="34" charset="0"/>
              <a:buChar char="•"/>
            </a:pPr>
            <a:r>
              <a:rPr lang="en-US" dirty="0">
                <a:solidFill>
                  <a:prstClr val="black"/>
                </a:solidFill>
                <a:latin typeface="Lato" panose="020F0502020204030203" pitchFamily="34" charset="0"/>
                <a:ea typeface="Roboto Slab" pitchFamily="2" charset="0"/>
              </a:rPr>
              <a:t>Planning for Impossible Outcomes	   </a:t>
            </a:r>
            <a:r>
              <a:rPr lang="en-US" dirty="0">
                <a:solidFill>
                  <a:prstClr val="black"/>
                </a:solidFill>
                <a:latin typeface="Lato" panose="020F0502020204030203" pitchFamily="34" charset="0"/>
                <a:ea typeface="Roboto Slab" pitchFamily="2" charset="0"/>
                <a:hlinkClick r:id="rId6"/>
              </a:rPr>
              <a:t>Go</a:t>
            </a:r>
            <a:endParaRPr lang="en-US" dirty="0">
              <a:solidFill>
                <a:prstClr val="black"/>
              </a:solidFill>
              <a:latin typeface="Lato" panose="020F0502020204030203" pitchFamily="34" charset="0"/>
              <a:ea typeface="Roboto Slab" pitchFamily="2" charset="0"/>
            </a:endParaRPr>
          </a:p>
          <a:p>
            <a:pPr marL="342900" indent="-342900" defTabSz="900296">
              <a:lnSpc>
                <a:spcPts val="3800"/>
              </a:lnSpc>
              <a:buFont typeface="Arial" panose="020B0604020202020204" pitchFamily="34" charset="0"/>
              <a:buChar char="•"/>
            </a:pPr>
            <a:r>
              <a:rPr lang="en-US" dirty="0">
                <a:solidFill>
                  <a:prstClr val="black"/>
                </a:solidFill>
                <a:latin typeface="Lato" panose="020F0502020204030203" pitchFamily="34" charset="0"/>
                <a:ea typeface="Roboto Slab" pitchFamily="2" charset="0"/>
              </a:rPr>
              <a:t>Why Widows Fire 70% of Male Advisors    </a:t>
            </a:r>
            <a:r>
              <a:rPr lang="en-US" dirty="0">
                <a:solidFill>
                  <a:prstClr val="black"/>
                </a:solidFill>
                <a:latin typeface="Lato" panose="020F0502020204030203" pitchFamily="34" charset="0"/>
                <a:ea typeface="Roboto Slab" pitchFamily="2" charset="0"/>
                <a:hlinkClick r:id="rId7"/>
              </a:rPr>
              <a:t>Go</a:t>
            </a:r>
            <a:r>
              <a:rPr lang="en-US" dirty="0">
                <a:solidFill>
                  <a:prstClr val="black"/>
                </a:solidFill>
                <a:latin typeface="Lato" panose="020F0502020204030203" pitchFamily="34" charset="0"/>
                <a:ea typeface="Roboto Slab" pitchFamily="2" charset="0"/>
              </a:rPr>
              <a:t> </a:t>
            </a:r>
          </a:p>
          <a:p>
            <a:pPr marL="342900" marR="0" lvl="0" indent="-342900" algn="l" defTabSz="900296" rtl="0" eaLnBrk="1" fontAlgn="auto" latinLnBrk="0" hangingPunct="1">
              <a:lnSpc>
                <a:spcPts val="38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Roboto Slab" pitchFamily="2" charset="0"/>
                <a:cs typeface="+mn-cs"/>
              </a:rPr>
              <a:t>The Soaring Dollar is Crashing Commodities    </a:t>
            </a: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Roboto Slab" pitchFamily="2" charset="0"/>
                <a:cs typeface="+mn-cs"/>
                <a:hlinkClick r:id="rId8"/>
              </a:rPr>
              <a:t>Go</a:t>
            </a: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Roboto Slab" pitchFamily="2" charset="0"/>
                <a:cs typeface="+mn-cs"/>
              </a:rPr>
              <a:t> </a:t>
            </a:r>
          </a:p>
          <a:p>
            <a:pPr marL="342900" marR="0" lvl="0" indent="-342900" algn="l" defTabSz="900296" rtl="0" eaLnBrk="1" fontAlgn="auto" latinLnBrk="0" hangingPunct="1">
              <a:lnSpc>
                <a:spcPts val="38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Roboto Slab" pitchFamily="2" charset="0"/>
                <a:cs typeface="+mn-cs"/>
              </a:rPr>
              <a:t>Why Monte Carlo Simulations For Retirement Income Should Be Banned  </a:t>
            </a: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Roboto Slab" pitchFamily="2" charset="0"/>
                <a:cs typeface="+mn-cs"/>
                <a:hlinkClick r:id="rId9"/>
              </a:rPr>
              <a:t>Go</a:t>
            </a:r>
            <a:endPar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Roboto Slab" pitchFamily="2" charset="0"/>
              <a:cs typeface="+mn-cs"/>
            </a:endParaRPr>
          </a:p>
          <a:p>
            <a:pPr marL="342900" indent="-342900" defTabSz="900296">
              <a:lnSpc>
                <a:spcPts val="3800"/>
              </a:lnSpc>
              <a:buFont typeface="Arial" panose="020B0604020202020204" pitchFamily="34" charset="0"/>
              <a:buChar char="•"/>
            </a:pPr>
            <a:r>
              <a:rPr lang="en-US" dirty="0">
                <a:solidFill>
                  <a:prstClr val="black"/>
                </a:solidFill>
                <a:latin typeface="Lato" panose="020F0502020204030203" pitchFamily="34" charset="0"/>
                <a:ea typeface="Roboto Slab" pitchFamily="2" charset="0"/>
              </a:rPr>
              <a:t>The Bridge Women Will Cross. And Men Will Jump Off Of  </a:t>
            </a:r>
            <a:r>
              <a:rPr lang="en-US" dirty="0">
                <a:solidFill>
                  <a:prstClr val="black"/>
                </a:solidFill>
                <a:latin typeface="Lato" panose="020F0502020204030203" pitchFamily="34" charset="0"/>
                <a:ea typeface="Roboto Slab" pitchFamily="2" charset="0"/>
                <a:hlinkClick r:id="rId10"/>
              </a:rPr>
              <a:t>Go</a:t>
            </a:r>
            <a:endParaRPr lang="en-US" dirty="0">
              <a:solidFill>
                <a:prstClr val="black"/>
              </a:solidFill>
              <a:latin typeface="Lato" panose="020F0502020204030203" pitchFamily="34" charset="0"/>
              <a:ea typeface="Roboto Slab" pitchFamily="2" charset="0"/>
            </a:endParaRPr>
          </a:p>
        </p:txBody>
      </p:sp>
    </p:spTree>
    <p:extLst>
      <p:ext uri="{BB962C8B-B14F-4D97-AF65-F5344CB8AC3E}">
        <p14:creationId xmlns:p14="http://schemas.microsoft.com/office/powerpoint/2010/main" val="235046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C7AEE7-80B0-4C13-BD73-A1FCC33B05FA}"/>
              </a:ext>
            </a:extLst>
          </p:cNvPr>
          <p:cNvSpPr/>
          <p:nvPr/>
        </p:nvSpPr>
        <p:spPr>
          <a:xfrm>
            <a:off x="626165" y="5854148"/>
            <a:ext cx="4830418" cy="819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179D56F-CD44-4DE3-8387-B9D8079D9E2C}"/>
              </a:ext>
            </a:extLst>
          </p:cNvPr>
          <p:cNvSpPr txBox="1"/>
          <p:nvPr/>
        </p:nvSpPr>
        <p:spPr>
          <a:xfrm>
            <a:off x="512859" y="2135973"/>
            <a:ext cx="11613874" cy="4088363"/>
          </a:xfrm>
          <a:prstGeom prst="rect">
            <a:avLst/>
          </a:prstGeom>
          <a:noFill/>
        </p:spPr>
        <p:txBody>
          <a:bodyPr wrap="square" rtlCol="0">
            <a:spAutoFit/>
          </a:bodyPr>
          <a:lstStyle/>
          <a:p>
            <a:pPr marL="342900" indent="-342900" defTabSz="900296">
              <a:lnSpc>
                <a:spcPts val="3500"/>
              </a:lnSpc>
              <a:buFont typeface="Arial" panose="020B0604020202020204" pitchFamily="34" charset="0"/>
              <a:buChar char="•"/>
            </a:pPr>
            <a:r>
              <a:rPr lang="en-US" b="1" dirty="0">
                <a:solidFill>
                  <a:prstClr val="black"/>
                </a:solidFill>
                <a:effectLst/>
                <a:latin typeface="Lato" panose="020F0502020204030203" pitchFamily="34" charset="0"/>
                <a:ea typeface="Roboto Slab" pitchFamily="2" charset="0"/>
              </a:rPr>
              <a:t>The Income Annuity is the Constrained Investor’s Life Jacket   </a:t>
            </a:r>
            <a:r>
              <a:rPr lang="en-US" dirty="0">
                <a:solidFill>
                  <a:prstClr val="black"/>
                </a:solidFill>
                <a:latin typeface="Lato" panose="020F0502020204030203" pitchFamily="34" charset="0"/>
                <a:ea typeface="Roboto Slab" pitchFamily="2" charset="0"/>
                <a:hlinkClick r:id="rId3"/>
              </a:rPr>
              <a:t>GO</a:t>
            </a:r>
            <a:endParaRPr lang="en-US" b="1" dirty="0">
              <a:solidFill>
                <a:prstClr val="black"/>
              </a:solidFill>
              <a:effectLst>
                <a:glow rad="368300">
                  <a:schemeClr val="accent2">
                    <a:lumMod val="50000"/>
                    <a:alpha val="36000"/>
                  </a:schemeClr>
                </a:glow>
              </a:effectLst>
              <a:latin typeface="Lato" panose="020F0502020204030203" pitchFamily="34" charset="0"/>
              <a:ea typeface="Roboto Slab" pitchFamily="2" charset="0"/>
            </a:endParaRPr>
          </a:p>
          <a:p>
            <a:pPr marL="342900" indent="-342900" defTabSz="900296">
              <a:lnSpc>
                <a:spcPts val="3500"/>
              </a:lnSpc>
              <a:buFont typeface="Arial" panose="020B0604020202020204" pitchFamily="34" charset="0"/>
              <a:buChar char="•"/>
            </a:pPr>
            <a:r>
              <a:rPr lang="en-US" b="1" dirty="0">
                <a:solidFill>
                  <a:prstClr val="black"/>
                </a:solidFill>
                <a:effectLst>
                  <a:glow rad="368300">
                    <a:schemeClr val="bg1">
                      <a:alpha val="36000"/>
                    </a:schemeClr>
                  </a:glow>
                </a:effectLst>
                <a:latin typeface="Lato" panose="020F0502020204030203" pitchFamily="34" charset="0"/>
                <a:ea typeface="Roboto Slab" pitchFamily="2" charset="0"/>
              </a:rPr>
              <a:t>How To Think About Annuities       </a:t>
            </a:r>
            <a:r>
              <a:rPr lang="en-US" dirty="0">
                <a:solidFill>
                  <a:prstClr val="black"/>
                </a:solidFill>
                <a:latin typeface="Lato" panose="020F0502020204030203" pitchFamily="34" charset="0"/>
                <a:ea typeface="Roboto Slab" pitchFamily="2" charset="0"/>
                <a:hlinkClick r:id="rId4"/>
              </a:rPr>
              <a:t>GO</a:t>
            </a:r>
            <a:endParaRPr lang="en-US" b="1" dirty="0">
              <a:solidFill>
                <a:prstClr val="black"/>
              </a:solidFill>
              <a:effectLst>
                <a:glow rad="368300">
                  <a:schemeClr val="accent2">
                    <a:lumMod val="50000"/>
                    <a:alpha val="36000"/>
                  </a:schemeClr>
                </a:glow>
              </a:effectLst>
              <a:latin typeface="Lato" panose="020F0502020204030203" pitchFamily="34" charset="0"/>
              <a:ea typeface="Roboto Slab" pitchFamily="2" charset="0"/>
            </a:endParaRPr>
          </a:p>
          <a:p>
            <a:pPr marL="342900" indent="-342900" defTabSz="900296">
              <a:lnSpc>
                <a:spcPts val="3500"/>
              </a:lnSpc>
              <a:buFont typeface="Arial" panose="020B0604020202020204" pitchFamily="34" charset="0"/>
              <a:buChar char="•"/>
            </a:pPr>
            <a:r>
              <a:rPr lang="en-US" dirty="0">
                <a:latin typeface="Lato" panose="020F0502020204030203" pitchFamily="34" charset="0"/>
              </a:rPr>
              <a:t>The Fed is Preventing Negative Interest Rates, and Keeping Money Market Funds Viable  </a:t>
            </a:r>
            <a:r>
              <a:rPr lang="en-US" dirty="0">
                <a:latin typeface="Lato" panose="020F0502020204030203" pitchFamily="34" charset="0"/>
                <a:hlinkClick r:id="rId5"/>
              </a:rPr>
              <a:t>Go</a:t>
            </a:r>
            <a:endParaRPr lang="en-US" dirty="0">
              <a:latin typeface="Lato" panose="020F0502020204030203" pitchFamily="34" charset="0"/>
            </a:endParaRPr>
          </a:p>
          <a:p>
            <a:pPr marL="342900" indent="-342900" defTabSz="900296">
              <a:lnSpc>
                <a:spcPts val="3500"/>
              </a:lnSpc>
              <a:buFont typeface="Arial" panose="020B0604020202020204" pitchFamily="34" charset="0"/>
              <a:buChar char="•"/>
            </a:pPr>
            <a:r>
              <a:rPr lang="en-US" dirty="0">
                <a:solidFill>
                  <a:prstClr val="black"/>
                </a:solidFill>
                <a:latin typeface="Lato" panose="020F0502020204030203" pitchFamily="34" charset="0"/>
                <a:ea typeface="Roboto Slab" pitchFamily="2" charset="0"/>
              </a:rPr>
              <a:t>How the U.S. Abandoned Capitalism and What Took Its Place   </a:t>
            </a:r>
            <a:r>
              <a:rPr lang="en-US" dirty="0">
                <a:solidFill>
                  <a:prstClr val="black"/>
                </a:solidFill>
                <a:latin typeface="Lato" panose="020F0502020204030203" pitchFamily="34" charset="0"/>
                <a:ea typeface="Roboto Slab" pitchFamily="2" charset="0"/>
                <a:hlinkClick r:id="rId6"/>
              </a:rPr>
              <a:t>GO</a:t>
            </a:r>
            <a:endParaRPr lang="en-US" dirty="0">
              <a:solidFill>
                <a:prstClr val="black"/>
              </a:solidFill>
              <a:latin typeface="Lato" panose="020F0502020204030203" pitchFamily="34" charset="0"/>
              <a:ea typeface="Roboto Slab" pitchFamily="2" charset="0"/>
            </a:endParaRPr>
          </a:p>
          <a:p>
            <a:pPr marL="342900" indent="-342900" defTabSz="900296">
              <a:lnSpc>
                <a:spcPts val="3500"/>
              </a:lnSpc>
              <a:buFont typeface="Arial" panose="020B0604020202020204" pitchFamily="34" charset="0"/>
              <a:buChar char="•"/>
            </a:pPr>
            <a:r>
              <a:rPr lang="en-US" dirty="0">
                <a:solidFill>
                  <a:prstClr val="black"/>
                </a:solidFill>
                <a:latin typeface="Lato" panose="020F0502020204030203" pitchFamily="34" charset="0"/>
                <a:ea typeface="Roboto Slab" pitchFamily="2" charset="0"/>
              </a:rPr>
              <a:t>The Ideal Income Strategy for the Optimistic Pessimist    </a:t>
            </a:r>
            <a:r>
              <a:rPr lang="en-US" dirty="0">
                <a:solidFill>
                  <a:prstClr val="black"/>
                </a:solidFill>
                <a:latin typeface="Lato" panose="020F0502020204030203" pitchFamily="34" charset="0"/>
                <a:ea typeface="Roboto Slab" pitchFamily="2" charset="0"/>
                <a:hlinkClick r:id="rId7"/>
              </a:rPr>
              <a:t>Go</a:t>
            </a:r>
            <a:endParaRPr lang="en-US" dirty="0">
              <a:solidFill>
                <a:prstClr val="black"/>
              </a:solidFill>
              <a:latin typeface="Lato" panose="020F0502020204030203" pitchFamily="34" charset="0"/>
              <a:ea typeface="Roboto Slab" pitchFamily="2" charset="0"/>
            </a:endParaRPr>
          </a:p>
          <a:p>
            <a:pPr marL="342900" indent="-342900" defTabSz="900296">
              <a:lnSpc>
                <a:spcPts val="3500"/>
              </a:lnSpc>
              <a:buFont typeface="Arial" panose="020B0604020202020204" pitchFamily="34" charset="0"/>
              <a:buChar char="•"/>
            </a:pPr>
            <a:r>
              <a:rPr lang="en-US" dirty="0">
                <a:solidFill>
                  <a:prstClr val="black"/>
                </a:solidFill>
                <a:latin typeface="Lato" panose="020F0502020204030203" pitchFamily="34" charset="0"/>
                <a:ea typeface="Roboto Slab" pitchFamily="2" charset="0"/>
              </a:rPr>
              <a:t>Don’t Believe in the “Safe Withdrawal Rate”   </a:t>
            </a:r>
            <a:r>
              <a:rPr lang="en-US" dirty="0">
                <a:solidFill>
                  <a:prstClr val="black"/>
                </a:solidFill>
                <a:latin typeface="Lato" panose="020F0502020204030203" pitchFamily="34" charset="0"/>
                <a:ea typeface="Roboto Slab" pitchFamily="2" charset="0"/>
                <a:hlinkClick r:id="rId8"/>
              </a:rPr>
              <a:t>Go</a:t>
            </a:r>
            <a:endParaRPr lang="en-US" dirty="0">
              <a:solidFill>
                <a:prstClr val="black"/>
              </a:solidFill>
              <a:latin typeface="Lato" panose="020F0502020204030203" pitchFamily="34" charset="0"/>
              <a:ea typeface="Roboto Slab" pitchFamily="2" charset="0"/>
            </a:endParaRPr>
          </a:p>
          <a:p>
            <a:pPr marL="342900" indent="-342900" defTabSz="900296">
              <a:lnSpc>
                <a:spcPts val="3500"/>
              </a:lnSpc>
              <a:buFont typeface="Arial" panose="020B0604020202020204" pitchFamily="34" charset="0"/>
              <a:buChar char="•"/>
            </a:pPr>
            <a:r>
              <a:rPr lang="en-US" dirty="0">
                <a:solidFill>
                  <a:prstClr val="black"/>
                </a:solidFill>
                <a:latin typeface="Lato" panose="020F0502020204030203" pitchFamily="34" charset="0"/>
                <a:ea typeface="Roboto Slab" pitchFamily="2" charset="0"/>
              </a:rPr>
              <a:t>For Retirees It’s About Your Income, Not Your Wealth   </a:t>
            </a:r>
            <a:r>
              <a:rPr lang="en-US" dirty="0">
                <a:solidFill>
                  <a:prstClr val="black"/>
                </a:solidFill>
                <a:latin typeface="Lato" panose="020F0502020204030203" pitchFamily="34" charset="0"/>
                <a:ea typeface="Roboto Slab" pitchFamily="2" charset="0"/>
                <a:hlinkClick r:id="rId9"/>
              </a:rPr>
              <a:t>Go</a:t>
            </a:r>
            <a:endParaRPr lang="en-US" dirty="0">
              <a:solidFill>
                <a:prstClr val="black"/>
              </a:solidFill>
              <a:latin typeface="Lato" panose="020F0502020204030203" pitchFamily="34" charset="0"/>
              <a:ea typeface="Roboto Slab" pitchFamily="2" charset="0"/>
            </a:endParaRPr>
          </a:p>
          <a:p>
            <a:pPr marL="342900" indent="-342900" defTabSz="900296">
              <a:lnSpc>
                <a:spcPts val="3500"/>
              </a:lnSpc>
              <a:buFont typeface="Arial" panose="020B0604020202020204" pitchFamily="34" charset="0"/>
              <a:buChar char="•"/>
            </a:pPr>
            <a:r>
              <a:rPr lang="en-US" dirty="0">
                <a:solidFill>
                  <a:prstClr val="black"/>
                </a:solidFill>
                <a:latin typeface="Lato" panose="020F0502020204030203" pitchFamily="34" charset="0"/>
                <a:ea typeface="Roboto Slab" pitchFamily="2" charset="0"/>
              </a:rPr>
              <a:t>What ROI means or should-mean to retirees   </a:t>
            </a:r>
            <a:r>
              <a:rPr lang="en-US" dirty="0">
                <a:solidFill>
                  <a:prstClr val="black"/>
                </a:solidFill>
                <a:latin typeface="Lato" panose="020F0502020204030203" pitchFamily="34" charset="0"/>
                <a:ea typeface="Roboto Slab" pitchFamily="2" charset="0"/>
                <a:hlinkClick r:id="rId10"/>
              </a:rPr>
              <a:t>go</a:t>
            </a:r>
            <a:endParaRPr lang="en-US" dirty="0">
              <a:solidFill>
                <a:prstClr val="black"/>
              </a:solidFill>
              <a:latin typeface="Lato" panose="020F0502020204030203" pitchFamily="34" charset="0"/>
              <a:ea typeface="Roboto Slab" pitchFamily="2" charset="0"/>
            </a:endParaRPr>
          </a:p>
          <a:p>
            <a:pPr marL="342900" indent="-342900" defTabSz="900296">
              <a:lnSpc>
                <a:spcPts val="3500"/>
              </a:lnSpc>
              <a:buFont typeface="Arial" panose="020B0604020202020204" pitchFamily="34" charset="0"/>
              <a:buChar char="•"/>
            </a:pPr>
            <a:r>
              <a:rPr lang="en-US" dirty="0">
                <a:solidFill>
                  <a:prstClr val="black"/>
                </a:solidFill>
                <a:latin typeface="Lato" panose="020F0502020204030203" pitchFamily="34" charset="0"/>
                <a:ea typeface="Roboto Slab" pitchFamily="2" charset="0"/>
              </a:rPr>
              <a:t>Plan for key risks in retirement if you’re a constrained investor    </a:t>
            </a:r>
            <a:r>
              <a:rPr lang="en-US" dirty="0">
                <a:solidFill>
                  <a:prstClr val="black"/>
                </a:solidFill>
                <a:latin typeface="Lato" panose="020F0502020204030203" pitchFamily="34" charset="0"/>
                <a:ea typeface="Roboto Slab" pitchFamily="2" charset="0"/>
                <a:hlinkClick r:id="rId11"/>
              </a:rPr>
              <a:t>Go</a:t>
            </a:r>
            <a:endParaRPr lang="en-US" sz="2400" dirty="0">
              <a:solidFill>
                <a:prstClr val="black"/>
              </a:solidFill>
              <a:latin typeface="Lato" panose="020F0502020204030203" pitchFamily="34" charset="0"/>
              <a:ea typeface="Roboto Slab" pitchFamily="2" charset="0"/>
            </a:endParaRPr>
          </a:p>
        </p:txBody>
      </p:sp>
      <p:pic>
        <p:nvPicPr>
          <p:cNvPr id="8" name="Picture 7" descr="Text&#10;&#10;Description automatically generated">
            <a:extLst>
              <a:ext uri="{FF2B5EF4-FFF2-40B4-BE49-F238E27FC236}">
                <a16:creationId xmlns:a16="http://schemas.microsoft.com/office/drawing/2014/main" id="{75E9955D-BB44-420D-8675-1057624D68E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1946" y="290443"/>
            <a:ext cx="4685306" cy="1155709"/>
          </a:xfrm>
          <a:prstGeom prst="rect">
            <a:avLst/>
          </a:prstGeom>
        </p:spPr>
      </p:pic>
      <p:sp>
        <p:nvSpPr>
          <p:cNvPr id="5" name="TextBox 4">
            <a:extLst>
              <a:ext uri="{FF2B5EF4-FFF2-40B4-BE49-F238E27FC236}">
                <a16:creationId xmlns:a16="http://schemas.microsoft.com/office/drawing/2014/main" id="{346A5A99-1A59-4FB2-A699-E3DF2761CF39}"/>
              </a:ext>
            </a:extLst>
          </p:cNvPr>
          <p:cNvSpPr txBox="1"/>
          <p:nvPr/>
        </p:nvSpPr>
        <p:spPr>
          <a:xfrm>
            <a:off x="2009961" y="1006040"/>
            <a:ext cx="3389969" cy="523348"/>
          </a:xfrm>
          <a:prstGeom prst="rect">
            <a:avLst/>
          </a:prstGeom>
          <a:noFill/>
        </p:spPr>
        <p:txBody>
          <a:bodyPr wrap="square" rtlCol="0">
            <a:spAutoFit/>
          </a:bodyPr>
          <a:lstStyle/>
          <a:p>
            <a:pPr algn="ctr" defTabSz="900296">
              <a:lnSpc>
                <a:spcPts val="3800"/>
              </a:lnSpc>
            </a:pPr>
            <a:r>
              <a:rPr lang="en-US" dirty="0">
                <a:effectLst>
                  <a:glow rad="304800">
                    <a:schemeClr val="bg1">
                      <a:alpha val="46000"/>
                    </a:schemeClr>
                  </a:glow>
                  <a:outerShdw blurRad="50800" dist="63500" dir="2700000" sx="102000" sy="102000" algn="tl" rotWithShape="0">
                    <a:schemeClr val="bg1">
                      <a:alpha val="40000"/>
                    </a:schemeClr>
                  </a:outerShdw>
                </a:effectLst>
                <a:latin typeface="Lato" panose="020F0502020204030203" pitchFamily="34" charset="0"/>
                <a:ea typeface="Roboto Slab" pitchFamily="2" charset="0"/>
              </a:rPr>
              <a:t>Consumer Audience</a:t>
            </a:r>
          </a:p>
        </p:txBody>
      </p:sp>
    </p:spTree>
    <p:extLst>
      <p:ext uri="{BB962C8B-B14F-4D97-AF65-F5344CB8AC3E}">
        <p14:creationId xmlns:p14="http://schemas.microsoft.com/office/powerpoint/2010/main" val="165637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ogo&#10;&#10;Description automatically generated">
            <a:extLst>
              <a:ext uri="{FF2B5EF4-FFF2-40B4-BE49-F238E27FC236}">
                <a16:creationId xmlns:a16="http://schemas.microsoft.com/office/drawing/2014/main" id="{827F4EE8-3F4E-48C1-919F-332E9B215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87" y="303350"/>
            <a:ext cx="7315200" cy="2524125"/>
          </a:xfrm>
          <a:prstGeom prst="rect">
            <a:avLst/>
          </a:prstGeom>
        </p:spPr>
      </p:pic>
      <p:sp>
        <p:nvSpPr>
          <p:cNvPr id="3" name="TextBox 2">
            <a:extLst>
              <a:ext uri="{FF2B5EF4-FFF2-40B4-BE49-F238E27FC236}">
                <a16:creationId xmlns:a16="http://schemas.microsoft.com/office/drawing/2014/main" id="{C85FCAB7-3942-4B50-88AA-60779B2FF14B}"/>
              </a:ext>
            </a:extLst>
          </p:cNvPr>
          <p:cNvSpPr txBox="1"/>
          <p:nvPr/>
        </p:nvSpPr>
        <p:spPr>
          <a:xfrm>
            <a:off x="566530" y="2916454"/>
            <a:ext cx="11032435" cy="483594"/>
          </a:xfrm>
          <a:prstGeom prst="rect">
            <a:avLst/>
          </a:prstGeom>
          <a:noFill/>
        </p:spPr>
        <p:txBody>
          <a:bodyPr wrap="square">
            <a:spAutoFit/>
          </a:bodyPr>
          <a:lstStyle/>
          <a:p>
            <a:pPr marL="342900" indent="-342900" defTabSz="900296">
              <a:lnSpc>
                <a:spcPts val="3500"/>
              </a:lnSpc>
              <a:buFont typeface="Arial" panose="020B0604020202020204" pitchFamily="34" charset="0"/>
              <a:buChar char="•"/>
            </a:pPr>
            <a:r>
              <a:rPr lang="en-US" sz="1600" dirty="0">
                <a:latin typeface="Lato" panose="020F0502020204030203" pitchFamily="34" charset="0"/>
              </a:rPr>
              <a:t>RIAs Must Pivot or Face Certain Decline	</a:t>
            </a:r>
            <a:r>
              <a:rPr lang="en-US" sz="1600" dirty="0">
                <a:latin typeface="Lato" panose="020F0502020204030203" pitchFamily="34" charset="0"/>
                <a:hlinkClick r:id="rId3"/>
              </a:rPr>
              <a:t>Go</a:t>
            </a:r>
            <a:endParaRPr lang="en-US" sz="1600" dirty="0">
              <a:latin typeface="Lato" panose="020F0502020204030203" pitchFamily="34" charset="0"/>
            </a:endParaRPr>
          </a:p>
        </p:txBody>
      </p:sp>
      <p:sp>
        <p:nvSpPr>
          <p:cNvPr id="5" name="TextBox 4">
            <a:extLst>
              <a:ext uri="{FF2B5EF4-FFF2-40B4-BE49-F238E27FC236}">
                <a16:creationId xmlns:a16="http://schemas.microsoft.com/office/drawing/2014/main" id="{7633C130-5217-4426-823B-A1AE5DD85A89}"/>
              </a:ext>
            </a:extLst>
          </p:cNvPr>
          <p:cNvSpPr txBox="1"/>
          <p:nvPr/>
        </p:nvSpPr>
        <p:spPr>
          <a:xfrm>
            <a:off x="1172092" y="1670038"/>
            <a:ext cx="4761570" cy="523348"/>
          </a:xfrm>
          <a:prstGeom prst="rect">
            <a:avLst/>
          </a:prstGeom>
          <a:noFill/>
        </p:spPr>
        <p:txBody>
          <a:bodyPr wrap="square" rtlCol="0">
            <a:spAutoFit/>
          </a:bodyPr>
          <a:lstStyle/>
          <a:p>
            <a:pPr defTabSz="900296">
              <a:lnSpc>
                <a:spcPts val="3800"/>
              </a:lnSpc>
            </a:pPr>
            <a:r>
              <a:rPr lang="en-US" dirty="0">
                <a:effectLst>
                  <a:glow rad="304800">
                    <a:schemeClr val="bg1">
                      <a:alpha val="46000"/>
                    </a:schemeClr>
                  </a:glow>
                  <a:outerShdw blurRad="50800" dist="63500" dir="2700000" sx="102000" sy="102000" algn="tl" rotWithShape="0">
                    <a:schemeClr val="bg1">
                      <a:alpha val="40000"/>
                    </a:schemeClr>
                  </a:outerShdw>
                </a:effectLst>
                <a:latin typeface="Lato" panose="020F0502020204030203" pitchFamily="34" charset="0"/>
                <a:ea typeface="Roboto Slab" pitchFamily="2" charset="0"/>
              </a:rPr>
              <a:t>Investment  Advisor  Audience</a:t>
            </a:r>
          </a:p>
        </p:txBody>
      </p:sp>
    </p:spTree>
    <p:extLst>
      <p:ext uri="{BB962C8B-B14F-4D97-AF65-F5344CB8AC3E}">
        <p14:creationId xmlns:p14="http://schemas.microsoft.com/office/powerpoint/2010/main" val="8637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4C9C2-7F55-5152-8AB8-464D6DC61424}"/>
              </a:ext>
            </a:extLst>
          </p:cNvPr>
          <p:cNvPicPr>
            <a:picLocks noChangeAspect="1"/>
          </p:cNvPicPr>
          <p:nvPr/>
        </p:nvPicPr>
        <p:blipFill>
          <a:blip r:embed="rId2"/>
          <a:stretch>
            <a:fillRect/>
          </a:stretch>
        </p:blipFill>
        <p:spPr>
          <a:xfrm>
            <a:off x="961913" y="986797"/>
            <a:ext cx="5261787" cy="996059"/>
          </a:xfrm>
          <a:prstGeom prst="rect">
            <a:avLst/>
          </a:prstGeom>
        </p:spPr>
      </p:pic>
      <p:sp>
        <p:nvSpPr>
          <p:cNvPr id="3" name="TextBox 2">
            <a:extLst>
              <a:ext uri="{FF2B5EF4-FFF2-40B4-BE49-F238E27FC236}">
                <a16:creationId xmlns:a16="http://schemas.microsoft.com/office/drawing/2014/main" id="{31699298-F244-1396-2583-FEE7276D4D3B}"/>
              </a:ext>
            </a:extLst>
          </p:cNvPr>
          <p:cNvSpPr txBox="1"/>
          <p:nvPr/>
        </p:nvSpPr>
        <p:spPr>
          <a:xfrm>
            <a:off x="579782" y="2901545"/>
            <a:ext cx="11032435" cy="483594"/>
          </a:xfrm>
          <a:prstGeom prst="rect">
            <a:avLst/>
          </a:prstGeom>
          <a:noFill/>
        </p:spPr>
        <p:txBody>
          <a:bodyPr wrap="square">
            <a:spAutoFit/>
          </a:bodyPr>
          <a:lstStyle/>
          <a:p>
            <a:pPr marL="342900" indent="-342900" defTabSz="900296">
              <a:lnSpc>
                <a:spcPts val="3500"/>
              </a:lnSpc>
              <a:buFont typeface="Arial" panose="020B0604020202020204" pitchFamily="34" charset="0"/>
              <a:buChar char="•"/>
            </a:pPr>
            <a:r>
              <a:rPr lang="en-US" sz="1600" dirty="0">
                <a:latin typeface="Lato" panose="020F0502020204030203" pitchFamily="34" charset="0"/>
              </a:rPr>
              <a:t>The Tragic Politicization of Annuities 	</a:t>
            </a:r>
            <a:r>
              <a:rPr lang="en-US" sz="1600" dirty="0">
                <a:latin typeface="Lato" panose="020F0502020204030203" pitchFamily="34" charset="0"/>
                <a:hlinkClick r:id="rId3"/>
              </a:rPr>
              <a:t>Go</a:t>
            </a:r>
            <a:endParaRPr lang="en-US" sz="1600" dirty="0">
              <a:latin typeface="Lato" panose="020F0502020204030203" pitchFamily="34" charset="0"/>
            </a:endParaRPr>
          </a:p>
        </p:txBody>
      </p:sp>
    </p:spTree>
    <p:extLst>
      <p:ext uri="{BB962C8B-B14F-4D97-AF65-F5344CB8AC3E}">
        <p14:creationId xmlns:p14="http://schemas.microsoft.com/office/powerpoint/2010/main" val="2139653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5FCAB7-3942-4B50-88AA-60779B2FF14B}"/>
              </a:ext>
            </a:extLst>
          </p:cNvPr>
          <p:cNvSpPr txBox="1"/>
          <p:nvPr/>
        </p:nvSpPr>
        <p:spPr>
          <a:xfrm>
            <a:off x="521804" y="2931363"/>
            <a:ext cx="11032435" cy="921534"/>
          </a:xfrm>
          <a:prstGeom prst="rect">
            <a:avLst/>
          </a:prstGeom>
          <a:noFill/>
        </p:spPr>
        <p:txBody>
          <a:bodyPr wrap="square">
            <a:spAutoFit/>
          </a:bodyPr>
          <a:lstStyle/>
          <a:p>
            <a:pPr marL="342900" indent="-342900" defTabSz="900296">
              <a:lnSpc>
                <a:spcPts val="3500"/>
              </a:lnSpc>
              <a:buFont typeface="Arial" panose="020B0604020202020204" pitchFamily="34" charset="0"/>
              <a:buChar char="•"/>
            </a:pPr>
            <a:r>
              <a:rPr lang="en-US" dirty="0">
                <a:latin typeface="Lato" panose="020F0502020204030203" pitchFamily="34" charset="0"/>
              </a:rPr>
              <a:t>Why We Must Join Together To Launch A Bold New Era Of Annuity Sales Growth  </a:t>
            </a:r>
            <a:r>
              <a:rPr lang="en-US" dirty="0">
                <a:latin typeface="Lato" panose="020F0502020204030203" pitchFamily="34" charset="0"/>
                <a:hlinkClick r:id="rId2"/>
              </a:rPr>
              <a:t>Go</a:t>
            </a:r>
            <a:endParaRPr lang="en-US" dirty="0">
              <a:latin typeface="Lato" panose="020F0502020204030203" pitchFamily="34" charset="0"/>
            </a:endParaRPr>
          </a:p>
          <a:p>
            <a:pPr marL="342900" indent="-342900" defTabSz="900296">
              <a:lnSpc>
                <a:spcPts val="3500"/>
              </a:lnSpc>
              <a:buFont typeface="Arial" panose="020B0604020202020204" pitchFamily="34" charset="0"/>
              <a:buChar char="•"/>
            </a:pPr>
            <a:r>
              <a:rPr lang="en-US" sz="1600" dirty="0">
                <a:latin typeface="Lato" panose="020F0502020204030203" pitchFamily="34" charset="0"/>
              </a:rPr>
              <a:t>Serving the Constrained Investor – with David Macchia   </a:t>
            </a:r>
            <a:r>
              <a:rPr lang="en-US" sz="1600" dirty="0">
                <a:latin typeface="Lato" panose="020F0502020204030203" pitchFamily="34" charset="0"/>
                <a:hlinkClick r:id="rId3"/>
              </a:rPr>
              <a:t>G0</a:t>
            </a:r>
            <a:endParaRPr lang="en-US" sz="1600" dirty="0">
              <a:latin typeface="Lato" panose="020F0502020204030203" pitchFamily="34" charset="0"/>
            </a:endParaRPr>
          </a:p>
        </p:txBody>
      </p:sp>
      <p:pic>
        <p:nvPicPr>
          <p:cNvPr id="4" name="Picture 3">
            <a:extLst>
              <a:ext uri="{FF2B5EF4-FFF2-40B4-BE49-F238E27FC236}">
                <a16:creationId xmlns:a16="http://schemas.microsoft.com/office/drawing/2014/main" id="{B2922598-3DEB-484B-BB3C-723E2375F615}"/>
              </a:ext>
            </a:extLst>
          </p:cNvPr>
          <p:cNvPicPr>
            <a:picLocks noChangeAspect="1"/>
          </p:cNvPicPr>
          <p:nvPr/>
        </p:nvPicPr>
        <p:blipFill>
          <a:blip r:embed="rId4"/>
          <a:stretch>
            <a:fillRect/>
          </a:stretch>
        </p:blipFill>
        <p:spPr>
          <a:xfrm>
            <a:off x="521804" y="886032"/>
            <a:ext cx="3790950" cy="1209675"/>
          </a:xfrm>
          <a:prstGeom prst="rect">
            <a:avLst/>
          </a:prstGeom>
        </p:spPr>
      </p:pic>
      <p:sp>
        <p:nvSpPr>
          <p:cNvPr id="5" name="TextBox 4">
            <a:extLst>
              <a:ext uri="{FF2B5EF4-FFF2-40B4-BE49-F238E27FC236}">
                <a16:creationId xmlns:a16="http://schemas.microsoft.com/office/drawing/2014/main" id="{7633C130-5217-4426-823B-A1AE5DD85A89}"/>
              </a:ext>
            </a:extLst>
          </p:cNvPr>
          <p:cNvSpPr txBox="1"/>
          <p:nvPr/>
        </p:nvSpPr>
        <p:spPr>
          <a:xfrm>
            <a:off x="1664079" y="1789306"/>
            <a:ext cx="4761570" cy="523348"/>
          </a:xfrm>
          <a:prstGeom prst="rect">
            <a:avLst/>
          </a:prstGeom>
          <a:noFill/>
        </p:spPr>
        <p:txBody>
          <a:bodyPr wrap="square" rtlCol="0">
            <a:spAutoFit/>
          </a:bodyPr>
          <a:lstStyle/>
          <a:p>
            <a:pPr defTabSz="900296">
              <a:lnSpc>
                <a:spcPts val="3800"/>
              </a:lnSpc>
            </a:pPr>
            <a:r>
              <a:rPr lang="en-US" dirty="0">
                <a:effectLst>
                  <a:glow rad="304800">
                    <a:schemeClr val="bg1">
                      <a:alpha val="46000"/>
                    </a:schemeClr>
                  </a:glow>
                  <a:outerShdw blurRad="50800" dist="63500" dir="2700000" sx="102000" sy="102000" algn="tl" rotWithShape="0">
                    <a:schemeClr val="bg1">
                      <a:alpha val="40000"/>
                    </a:schemeClr>
                  </a:outerShdw>
                </a:effectLst>
                <a:latin typeface="Lato" panose="020F0502020204030203" pitchFamily="34" charset="0"/>
                <a:ea typeface="Roboto Slab" pitchFamily="2" charset="0"/>
              </a:rPr>
              <a:t>Insurance  Advisor  Audience</a:t>
            </a:r>
          </a:p>
        </p:txBody>
      </p:sp>
      <p:sp>
        <p:nvSpPr>
          <p:cNvPr id="6" name="TextBox 5">
            <a:extLst>
              <a:ext uri="{FF2B5EF4-FFF2-40B4-BE49-F238E27FC236}">
                <a16:creationId xmlns:a16="http://schemas.microsoft.com/office/drawing/2014/main" id="{6C320C9E-839D-4E39-8D0A-1DDADEEA51F3}"/>
              </a:ext>
            </a:extLst>
          </p:cNvPr>
          <p:cNvSpPr txBox="1"/>
          <p:nvPr/>
        </p:nvSpPr>
        <p:spPr>
          <a:xfrm>
            <a:off x="8594601" y="5561855"/>
            <a:ext cx="2765826" cy="646331"/>
          </a:xfrm>
          <a:prstGeom prst="rect">
            <a:avLst/>
          </a:prstGeom>
          <a:noFill/>
        </p:spPr>
        <p:txBody>
          <a:bodyPr wrap="square" rtlCol="0">
            <a:spAutoFit/>
          </a:bodyPr>
          <a:lstStyle/>
          <a:p>
            <a:r>
              <a:rPr lang="en-US" dirty="0"/>
              <a:t>Links are active when in PowerPoint “Show” mode</a:t>
            </a:r>
          </a:p>
        </p:txBody>
      </p:sp>
    </p:spTree>
    <p:extLst>
      <p:ext uri="{BB962C8B-B14F-4D97-AF65-F5344CB8AC3E}">
        <p14:creationId xmlns:p14="http://schemas.microsoft.com/office/powerpoint/2010/main" val="592113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4887</TotalTime>
  <Words>829</Words>
  <Application>Microsoft Office PowerPoint</Application>
  <PresentationFormat>Widescreen</PresentationFormat>
  <Paragraphs>66</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inherit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Macchia</dc:creator>
  <cp:lastModifiedBy>David Macchia</cp:lastModifiedBy>
  <cp:revision>28</cp:revision>
  <dcterms:created xsi:type="dcterms:W3CDTF">2022-02-15T00:50:56Z</dcterms:created>
  <dcterms:modified xsi:type="dcterms:W3CDTF">2023-02-24T22:39:34Z</dcterms:modified>
</cp:coreProperties>
</file>